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99" r:id="rId2"/>
    <p:sldId id="300" r:id="rId3"/>
    <p:sldId id="301" r:id="rId4"/>
    <p:sldId id="302" r:id="rId5"/>
    <p:sldId id="273" r:id="rId6"/>
    <p:sldId id="303" r:id="rId7"/>
    <p:sldId id="312" r:id="rId8"/>
    <p:sldId id="314" r:id="rId9"/>
    <p:sldId id="313" r:id="rId10"/>
    <p:sldId id="306" r:id="rId11"/>
    <p:sldId id="307" r:id="rId12"/>
    <p:sldId id="311" r:id="rId13"/>
    <p:sldId id="308" r:id="rId14"/>
    <p:sldId id="309" r:id="rId15"/>
    <p:sldId id="277" r:id="rId16"/>
    <p:sldId id="310" r:id="rId17"/>
    <p:sldId id="317" r:id="rId18"/>
    <p:sldId id="319" r:id="rId19"/>
    <p:sldId id="320" r:id="rId20"/>
    <p:sldId id="321" r:id="rId21"/>
    <p:sldId id="318" r:id="rId22"/>
    <p:sldId id="326" r:id="rId23"/>
    <p:sldId id="324" r:id="rId24"/>
    <p:sldId id="323" r:id="rId25"/>
    <p:sldId id="325"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6935" autoAdjust="0"/>
  </p:normalViewPr>
  <p:slideViewPr>
    <p:cSldViewPr snapToGrid="0">
      <p:cViewPr varScale="1">
        <p:scale>
          <a:sx n="65" d="100"/>
          <a:sy n="65" d="100"/>
        </p:scale>
        <p:origin x="22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44167A7-A020-493D-A304-5801982B6E10}" type="datetimeFigureOut">
              <a:rPr lang="en-CA" smtClean="0"/>
              <a:t>03/06/2016</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9285685-FB99-4B02-BD21-F2376B0E3C51}" type="slidenum">
              <a:rPr lang="en-CA" smtClean="0"/>
              <a:t>‹#›</a:t>
            </a:fld>
            <a:endParaRPr lang="en-CA"/>
          </a:p>
        </p:txBody>
      </p:sp>
    </p:spTree>
    <p:extLst>
      <p:ext uri="{BB962C8B-B14F-4D97-AF65-F5344CB8AC3E}">
        <p14:creationId xmlns:p14="http://schemas.microsoft.com/office/powerpoint/2010/main" val="979394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brandon.ca/"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This</a:t>
            </a:r>
            <a:r>
              <a:rPr lang="en-US" sz="1400" baseline="0" dirty="0" smtClean="0"/>
              <a:t> power point presentation is entitled: Developing a Plan for Accessibility: The City of Brandon’s Accessibility Plan 2016.</a:t>
            </a:r>
            <a:endParaRPr lang="en-CA" sz="1400" dirty="0"/>
          </a:p>
        </p:txBody>
      </p:sp>
      <p:sp>
        <p:nvSpPr>
          <p:cNvPr id="4" name="Slide Number Placeholder 3"/>
          <p:cNvSpPr>
            <a:spLocks noGrp="1"/>
          </p:cNvSpPr>
          <p:nvPr>
            <p:ph type="sldNum" sz="quarter" idx="10"/>
          </p:nvPr>
        </p:nvSpPr>
        <p:spPr/>
        <p:txBody>
          <a:bodyPr/>
          <a:lstStyle/>
          <a:p>
            <a:fld id="{A9285685-FB99-4B02-BD21-F2376B0E3C51}" type="slidenum">
              <a:rPr lang="en-CA" smtClean="0"/>
              <a:t>1</a:t>
            </a:fld>
            <a:endParaRPr lang="en-CA"/>
          </a:p>
        </p:txBody>
      </p:sp>
    </p:spTree>
    <p:extLst>
      <p:ext uri="{BB962C8B-B14F-4D97-AF65-F5344CB8AC3E}">
        <p14:creationId xmlns:p14="http://schemas.microsoft.com/office/powerpoint/2010/main" val="1373677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 City of Brandon Accessibility Plan is due to be completed and submitted to the provincial government by early November, 2016.  </a:t>
            </a:r>
          </a:p>
          <a:p>
            <a:endParaRPr lang="en-US" sz="1400" dirty="0" smtClean="0"/>
          </a:p>
          <a:p>
            <a:r>
              <a:rPr lang="en-US" sz="1400" dirty="0" smtClean="0"/>
              <a:t>The Accessibility Plan will include three basic areas.  Firstly, what the City has done to identify, prevent and remove barriers to accessibility.  Secondly, the Plan will include what the City intends to accomplish related to providing accessible customer service by November, 2017.  Thirdly, what processes the City will use to assess proposed policies, programs, practices and services, and also what it will</a:t>
            </a:r>
            <a:r>
              <a:rPr lang="en-US" sz="1400" baseline="0" dirty="0" smtClean="0"/>
              <a:t> do </a:t>
            </a:r>
            <a:r>
              <a:rPr lang="en-US" sz="1400" dirty="0" smtClean="0"/>
              <a:t>to assess, proposed enactments or by-laws.  This includes the measures to ensure that all information provided by the City is accessible.</a:t>
            </a:r>
          </a:p>
          <a:p>
            <a:endParaRPr lang="en-CA" sz="1400" dirty="0"/>
          </a:p>
        </p:txBody>
      </p:sp>
      <p:sp>
        <p:nvSpPr>
          <p:cNvPr id="4" name="Slide Number Placeholder 3"/>
          <p:cNvSpPr>
            <a:spLocks noGrp="1"/>
          </p:cNvSpPr>
          <p:nvPr>
            <p:ph type="sldNum" sz="quarter" idx="10"/>
          </p:nvPr>
        </p:nvSpPr>
        <p:spPr/>
        <p:txBody>
          <a:bodyPr/>
          <a:lstStyle/>
          <a:p>
            <a:fld id="{A9285685-FB99-4B02-BD21-F2376B0E3C51}" type="slidenum">
              <a:rPr lang="en-CA" smtClean="0"/>
              <a:t>10</a:t>
            </a:fld>
            <a:endParaRPr lang="en-CA"/>
          </a:p>
        </p:txBody>
      </p:sp>
    </p:spTree>
    <p:extLst>
      <p:ext uri="{BB962C8B-B14F-4D97-AF65-F5344CB8AC3E}">
        <p14:creationId xmlns:p14="http://schemas.microsoft.com/office/powerpoint/2010/main" val="1543195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To complete the Plan, the City will consult with user groups that make up the Accessibility Working Group Sub-Committee.  Once completed the Plan will be posted on the City’s web-site at </a:t>
            </a:r>
            <a:r>
              <a:rPr lang="en-US" sz="1400" dirty="0" smtClean="0">
                <a:hlinkClick r:id="rId3"/>
              </a:rPr>
              <a:t>www.brandon.ca</a:t>
            </a:r>
            <a:endParaRPr lang="en-US" sz="1400" dirty="0" smtClean="0"/>
          </a:p>
          <a:p>
            <a:endParaRPr lang="en-US" sz="1400" dirty="0" smtClean="0"/>
          </a:p>
          <a:p>
            <a:r>
              <a:rPr lang="en-US" sz="1400" dirty="0" smtClean="0"/>
              <a:t>As is required by the legislation a new plan will be developed every two years as the City then plans to meet the requirements of each new standard as it is released. </a:t>
            </a:r>
          </a:p>
        </p:txBody>
      </p:sp>
      <p:sp>
        <p:nvSpPr>
          <p:cNvPr id="4" name="Slide Number Placeholder 3"/>
          <p:cNvSpPr>
            <a:spLocks noGrp="1"/>
          </p:cNvSpPr>
          <p:nvPr>
            <p:ph type="sldNum" sz="quarter" idx="10"/>
          </p:nvPr>
        </p:nvSpPr>
        <p:spPr/>
        <p:txBody>
          <a:bodyPr/>
          <a:lstStyle/>
          <a:p>
            <a:fld id="{A9285685-FB99-4B02-BD21-F2376B0E3C51}" type="slidenum">
              <a:rPr lang="en-CA" smtClean="0"/>
              <a:t>11</a:t>
            </a:fld>
            <a:endParaRPr lang="en-CA"/>
          </a:p>
        </p:txBody>
      </p:sp>
    </p:spTree>
    <p:extLst>
      <p:ext uri="{BB962C8B-B14F-4D97-AF65-F5344CB8AC3E}">
        <p14:creationId xmlns:p14="http://schemas.microsoft.com/office/powerpoint/2010/main" val="4160186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By the end of September 2016,</a:t>
            </a:r>
            <a:r>
              <a:rPr lang="en-US" sz="1400" baseline="0" dirty="0" smtClean="0"/>
              <a:t> the City will have written an up-to-date accessibility policy.  In completing the policy there will be consultation with the Sub-Committee.  The policy will be consistent with the Accessibility for Manitobans Act and the Human Rights Code.  The policy will establish the City’s program, ensure that accessibility aids are maintained and include an employee training program.  The policy will ensure the documentation and public reporting of accessibility activities including the publishing of the policy on the City’s web-site.  </a:t>
            </a:r>
            <a:endParaRPr lang="en-US" sz="1400" dirty="0" smtClean="0"/>
          </a:p>
          <a:p>
            <a:pPr lvl="1"/>
            <a:r>
              <a:rPr lang="en-CA" sz="1400" dirty="0" smtClean="0"/>
              <a:t/>
            </a:r>
            <a:br>
              <a:rPr lang="en-CA" sz="1400" dirty="0" smtClean="0"/>
            </a:br>
            <a:endParaRPr lang="en-CA" sz="1400" dirty="0"/>
          </a:p>
        </p:txBody>
      </p:sp>
      <p:sp>
        <p:nvSpPr>
          <p:cNvPr id="4" name="Slide Number Placeholder 3"/>
          <p:cNvSpPr>
            <a:spLocks noGrp="1"/>
          </p:cNvSpPr>
          <p:nvPr>
            <p:ph type="sldNum" sz="quarter" idx="10"/>
          </p:nvPr>
        </p:nvSpPr>
        <p:spPr/>
        <p:txBody>
          <a:bodyPr/>
          <a:lstStyle/>
          <a:p>
            <a:fld id="{A9285685-FB99-4B02-BD21-F2376B0E3C51}" type="slidenum">
              <a:rPr lang="en-CA" smtClean="0"/>
              <a:t>12</a:t>
            </a:fld>
            <a:endParaRPr lang="en-CA"/>
          </a:p>
        </p:txBody>
      </p:sp>
    </p:spTree>
    <p:extLst>
      <p:ext uri="{BB962C8B-B14F-4D97-AF65-F5344CB8AC3E}">
        <p14:creationId xmlns:p14="http://schemas.microsoft.com/office/powerpoint/2010/main" val="1256849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There is work that we need to do.  By September 30, 2016 the City should finish the auditing of City services.  This</a:t>
            </a:r>
            <a:r>
              <a:rPr lang="en-US" sz="1400" baseline="0" dirty="0" smtClean="0"/>
              <a:t> will involve surveying City customers and employees to identify barriers to customer service. A baseline report on the City’s accessibility will be written and published on the City’s web-site at www.brandon.ca</a:t>
            </a:r>
            <a:r>
              <a:rPr lang="en-US" baseline="0" dirty="0" smtClean="0"/>
              <a:t>. </a:t>
            </a:r>
            <a:endParaRPr lang="en-CA" dirty="0"/>
          </a:p>
        </p:txBody>
      </p:sp>
      <p:sp>
        <p:nvSpPr>
          <p:cNvPr id="4" name="Slide Number Placeholder 3"/>
          <p:cNvSpPr>
            <a:spLocks noGrp="1"/>
          </p:cNvSpPr>
          <p:nvPr>
            <p:ph type="sldNum" sz="quarter" idx="10"/>
          </p:nvPr>
        </p:nvSpPr>
        <p:spPr/>
        <p:txBody>
          <a:bodyPr/>
          <a:lstStyle/>
          <a:p>
            <a:fld id="{A9285685-FB99-4B02-BD21-F2376B0E3C51}" type="slidenum">
              <a:rPr lang="en-CA" smtClean="0"/>
              <a:t>13</a:t>
            </a:fld>
            <a:endParaRPr lang="en-CA"/>
          </a:p>
        </p:txBody>
      </p:sp>
    </p:spTree>
    <p:extLst>
      <p:ext uri="{BB962C8B-B14F-4D97-AF65-F5344CB8AC3E}">
        <p14:creationId xmlns:p14="http://schemas.microsoft.com/office/powerpoint/2010/main" val="260390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400" dirty="0" smtClean="0"/>
              <a:t>There is work that we need to do.  By November 2017 the City should have used the information from the baseline report to have developed action plans designed to identify, prevent and remove barriers to accessibility.</a:t>
            </a:r>
            <a:r>
              <a:rPr lang="en-CA" sz="1400" baseline="0" dirty="0" smtClean="0"/>
              <a:t>  These action plans should have been implemented and many of them completed in this time frame.  Where it is not immediately possible to remove a barrier the City should have developed other ways to provide the service so that everyone has access to it. The </a:t>
            </a:r>
            <a:r>
              <a:rPr lang="en-CA" sz="1400" dirty="0" smtClean="0"/>
              <a:t>actions plans and progress will be shared on the City’s web-site and updated as further progress is made.</a:t>
            </a:r>
          </a:p>
          <a:p>
            <a:endParaRPr lang="en-CA" sz="1400" dirty="0" smtClean="0"/>
          </a:p>
          <a:p>
            <a:endParaRPr lang="en-CA" dirty="0"/>
          </a:p>
        </p:txBody>
      </p:sp>
      <p:sp>
        <p:nvSpPr>
          <p:cNvPr id="4" name="Slide Number Placeholder 3"/>
          <p:cNvSpPr>
            <a:spLocks noGrp="1"/>
          </p:cNvSpPr>
          <p:nvPr>
            <p:ph type="sldNum" sz="quarter" idx="10"/>
          </p:nvPr>
        </p:nvSpPr>
        <p:spPr/>
        <p:txBody>
          <a:bodyPr/>
          <a:lstStyle/>
          <a:p>
            <a:fld id="{A9285685-FB99-4B02-BD21-F2376B0E3C51}" type="slidenum">
              <a:rPr lang="en-CA" smtClean="0"/>
              <a:t>14</a:t>
            </a:fld>
            <a:endParaRPr lang="en-CA"/>
          </a:p>
        </p:txBody>
      </p:sp>
    </p:spTree>
    <p:extLst>
      <p:ext uri="{BB962C8B-B14F-4D97-AF65-F5344CB8AC3E}">
        <p14:creationId xmlns:p14="http://schemas.microsoft.com/office/powerpoint/2010/main" val="3436325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There is work that we need to do.</a:t>
            </a:r>
            <a:r>
              <a:rPr lang="en-US" sz="1400" baseline="0" dirty="0" smtClean="0"/>
              <a:t>  By November 1, 2016 the City should have established a record keeping system so that data will be easily accessed and shared.  This will include the City’s Statement of Commitment and related policies.  An ongoing record of meetings that have been held along with subsequent actions will be part of the database.  The training that has been provided to City employees will be included as will a record of who has taken the training.  The database will include identified barriers and what improvements are required and what actions have been taken.   There will also be opportunity for public feedback through the City’s web-site. </a:t>
            </a:r>
            <a:endParaRPr lang="en-CA" sz="1400" dirty="0"/>
          </a:p>
          <a:p>
            <a:endParaRPr lang="en-CA" dirty="0"/>
          </a:p>
        </p:txBody>
      </p:sp>
      <p:sp>
        <p:nvSpPr>
          <p:cNvPr id="4" name="Slide Number Placeholder 3"/>
          <p:cNvSpPr>
            <a:spLocks noGrp="1"/>
          </p:cNvSpPr>
          <p:nvPr>
            <p:ph type="sldNum" sz="quarter" idx="10"/>
          </p:nvPr>
        </p:nvSpPr>
        <p:spPr/>
        <p:txBody>
          <a:bodyPr/>
          <a:lstStyle/>
          <a:p>
            <a:fld id="{A9285685-FB99-4B02-BD21-F2376B0E3C51}" type="slidenum">
              <a:rPr lang="en-CA" smtClean="0"/>
              <a:t>15</a:t>
            </a:fld>
            <a:endParaRPr lang="en-CA"/>
          </a:p>
        </p:txBody>
      </p:sp>
    </p:spTree>
    <p:extLst>
      <p:ext uri="{BB962C8B-B14F-4D97-AF65-F5344CB8AC3E}">
        <p14:creationId xmlns:p14="http://schemas.microsoft.com/office/powerpoint/2010/main" val="21000698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There is work we need</a:t>
            </a:r>
            <a:r>
              <a:rPr lang="en-US" sz="1400" baseline="0" dirty="0" smtClean="0"/>
              <a:t> to do.  By November 2017 the City should have developed and provided Accessibility Training for all of its 640 employees.  Information about the training program will be provided on the City’s web-site.</a:t>
            </a:r>
            <a:endParaRPr lang="en-CA" sz="1400" dirty="0"/>
          </a:p>
        </p:txBody>
      </p:sp>
      <p:sp>
        <p:nvSpPr>
          <p:cNvPr id="4" name="Slide Number Placeholder 3"/>
          <p:cNvSpPr>
            <a:spLocks noGrp="1"/>
          </p:cNvSpPr>
          <p:nvPr>
            <p:ph type="sldNum" sz="quarter" idx="10"/>
          </p:nvPr>
        </p:nvSpPr>
        <p:spPr/>
        <p:txBody>
          <a:bodyPr/>
          <a:lstStyle/>
          <a:p>
            <a:fld id="{A9285685-FB99-4B02-BD21-F2376B0E3C51}" type="slidenum">
              <a:rPr lang="en-CA" smtClean="0"/>
              <a:t>16</a:t>
            </a:fld>
            <a:endParaRPr lang="en-CA"/>
          </a:p>
        </p:txBody>
      </p:sp>
    </p:spTree>
    <p:extLst>
      <p:ext uri="{BB962C8B-B14F-4D97-AF65-F5344CB8AC3E}">
        <p14:creationId xmlns:p14="http://schemas.microsoft.com/office/powerpoint/2010/main" val="1382534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There is work we need to do.</a:t>
            </a:r>
            <a:r>
              <a:rPr lang="en-US" sz="1400" baseline="0" dirty="0" smtClean="0"/>
              <a:t>  By November 2016 the City should have its Accessibility Plan ready and published on the City’s web-site.  There should be systems in place to provide prominent notice of accessible facilities through the use of signs and messaging on the City’s web-site.  Accessible formats for information will be available on request and the City’s documentation of the Accessibility Program will be shared.  The City’s web-site will have a public feedback process where anyone can comment on the City’s work.  The City will also establish a process to ensure that accessible locations are used when holding meetings and that physical and communication barriers are addressed when requested.</a:t>
            </a:r>
            <a:endParaRPr lang="en-US" sz="1400" dirty="0" smtClean="0"/>
          </a:p>
          <a:p>
            <a:endParaRPr lang="en-US" sz="1400" dirty="0" smtClean="0"/>
          </a:p>
          <a:p>
            <a:endParaRPr lang="en-CA" dirty="0"/>
          </a:p>
        </p:txBody>
      </p:sp>
      <p:sp>
        <p:nvSpPr>
          <p:cNvPr id="4" name="Slide Number Placeholder 3"/>
          <p:cNvSpPr>
            <a:spLocks noGrp="1"/>
          </p:cNvSpPr>
          <p:nvPr>
            <p:ph type="sldNum" sz="quarter" idx="10"/>
          </p:nvPr>
        </p:nvSpPr>
        <p:spPr/>
        <p:txBody>
          <a:bodyPr/>
          <a:lstStyle/>
          <a:p>
            <a:fld id="{A9285685-FB99-4B02-BD21-F2376B0E3C51}" type="slidenum">
              <a:rPr lang="en-CA" smtClean="0"/>
              <a:t>17</a:t>
            </a:fld>
            <a:endParaRPr lang="en-CA"/>
          </a:p>
        </p:txBody>
      </p:sp>
    </p:spTree>
    <p:extLst>
      <p:ext uri="{BB962C8B-B14F-4D97-AF65-F5344CB8AC3E}">
        <p14:creationId xmlns:p14="http://schemas.microsoft.com/office/powerpoint/2010/main" val="5197803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 next meeting of</a:t>
            </a:r>
            <a:r>
              <a:rPr lang="en-US" sz="1400" baseline="0" dirty="0" smtClean="0"/>
              <a:t> the Working Group Sub-committee will be June 21, 2016 at 4:30 pm in the Ted Snure Meeting room at 638 Princess Avenue.</a:t>
            </a:r>
          </a:p>
          <a:p>
            <a:endParaRPr lang="en-US" sz="1400" baseline="0" dirty="0" smtClean="0"/>
          </a:p>
          <a:p>
            <a:r>
              <a:rPr lang="en-US" sz="1400" baseline="0" dirty="0" smtClean="0"/>
              <a:t>The agenda for that meeting will be to simply seek input from the attendees regarding customer service barriers that make it difficult to access City of Brandon services.  We will review the survey questions and have a discussion.  </a:t>
            </a:r>
          </a:p>
          <a:p>
            <a:endParaRPr lang="en-US" sz="1400" baseline="0" dirty="0" smtClean="0"/>
          </a:p>
          <a:p>
            <a:r>
              <a:rPr lang="en-US" sz="1400" baseline="0" dirty="0" smtClean="0"/>
              <a:t>For those who do not attend the meeting, the survey will be available to be completed on-line.</a:t>
            </a:r>
            <a:endParaRPr lang="en-CA" sz="1400" dirty="0"/>
          </a:p>
        </p:txBody>
      </p:sp>
      <p:sp>
        <p:nvSpPr>
          <p:cNvPr id="4" name="Slide Number Placeholder 3"/>
          <p:cNvSpPr>
            <a:spLocks noGrp="1"/>
          </p:cNvSpPr>
          <p:nvPr>
            <p:ph type="sldNum" sz="quarter" idx="10"/>
          </p:nvPr>
        </p:nvSpPr>
        <p:spPr/>
        <p:txBody>
          <a:bodyPr/>
          <a:lstStyle/>
          <a:p>
            <a:fld id="{A9285685-FB99-4B02-BD21-F2376B0E3C51}" type="slidenum">
              <a:rPr lang="en-CA" smtClean="0"/>
              <a:t>18</a:t>
            </a:fld>
            <a:endParaRPr lang="en-CA"/>
          </a:p>
        </p:txBody>
      </p:sp>
    </p:spTree>
    <p:extLst>
      <p:ext uri="{BB962C8B-B14F-4D97-AF65-F5344CB8AC3E}">
        <p14:creationId xmlns:p14="http://schemas.microsoft.com/office/powerpoint/2010/main" val="2178734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kern="1200" dirty="0" smtClean="0">
                <a:solidFill>
                  <a:schemeClr val="tx1"/>
                </a:solidFill>
                <a:effectLst/>
                <a:latin typeface="+mn-lt"/>
                <a:ea typeface="+mn-ea"/>
                <a:cs typeface="+mn-cs"/>
              </a:rPr>
              <a:t>The next few slides will review the proposed survey.  We will not discuss this in much detail today but this brief introduction will give everyone an idea of the questions we will be seeking answer</a:t>
            </a:r>
            <a:r>
              <a:rPr lang="en-CA" sz="1400" kern="1200" baseline="0" dirty="0" smtClean="0">
                <a:solidFill>
                  <a:schemeClr val="tx1"/>
                </a:solidFill>
                <a:effectLst/>
                <a:latin typeface="+mn-lt"/>
                <a:ea typeface="+mn-ea"/>
                <a:cs typeface="+mn-cs"/>
              </a:rPr>
              <a:t>s to.  </a:t>
            </a:r>
            <a:endParaRPr lang="en-CA" sz="14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4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400" kern="1200" dirty="0" smtClean="0">
                <a:solidFill>
                  <a:schemeClr val="tx1"/>
                </a:solidFill>
                <a:effectLst/>
                <a:latin typeface="+mn-lt"/>
                <a:ea typeface="+mn-ea"/>
                <a:cs typeface="+mn-cs"/>
              </a:rPr>
              <a:t>“The City of Brandon provides many services to the residents of Brandon.  Sooner or later everyone will try to make use of some particular City service.  Sometimes things go well and sometimes things do not go well.  In answering this survey, think of a time when you were trying to access a City service and you had some difficulty doing so.  If there has been more than one occasion that you have experienced problems, please complete a separate survey for each incident.”   </a:t>
            </a:r>
          </a:p>
          <a:p>
            <a:endParaRPr lang="en-CA" sz="1400" dirty="0"/>
          </a:p>
        </p:txBody>
      </p:sp>
      <p:sp>
        <p:nvSpPr>
          <p:cNvPr id="4" name="Slide Number Placeholder 3"/>
          <p:cNvSpPr>
            <a:spLocks noGrp="1"/>
          </p:cNvSpPr>
          <p:nvPr>
            <p:ph type="sldNum" sz="quarter" idx="10"/>
          </p:nvPr>
        </p:nvSpPr>
        <p:spPr/>
        <p:txBody>
          <a:bodyPr/>
          <a:lstStyle/>
          <a:p>
            <a:fld id="{A9285685-FB99-4B02-BD21-F2376B0E3C51}" type="slidenum">
              <a:rPr lang="en-CA" smtClean="0"/>
              <a:t>19</a:t>
            </a:fld>
            <a:endParaRPr lang="en-CA"/>
          </a:p>
        </p:txBody>
      </p:sp>
    </p:spTree>
    <p:extLst>
      <p:ext uri="{BB962C8B-B14F-4D97-AF65-F5344CB8AC3E}">
        <p14:creationId xmlns:p14="http://schemas.microsoft.com/office/powerpoint/2010/main" val="435098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0" dirty="0"/>
              <a:t>The Accessibility for Manitobans </a:t>
            </a:r>
            <a:r>
              <a:rPr lang="en-US" sz="1400" b="1" i="0" dirty="0" smtClean="0"/>
              <a:t>Act </a:t>
            </a:r>
            <a:r>
              <a:rPr lang="en-US" sz="1400" i="1" dirty="0" smtClean="0"/>
              <a:t>- </a:t>
            </a:r>
            <a:r>
              <a:rPr lang="en-CA" sz="1400" kern="1200" dirty="0" smtClean="0">
                <a:solidFill>
                  <a:schemeClr val="tx1"/>
                </a:solidFill>
                <a:effectLst/>
                <a:latin typeface="+mn-lt"/>
                <a:ea typeface="+mn-ea"/>
                <a:cs typeface="+mn-cs"/>
              </a:rPr>
              <a:t>On December 5, 2013, the Province of Manitoba enacted, </a:t>
            </a:r>
            <a:r>
              <a:rPr lang="en-CA" sz="1400" i="1" kern="1200" dirty="0" smtClean="0">
                <a:solidFill>
                  <a:schemeClr val="tx1"/>
                </a:solidFill>
                <a:effectLst/>
                <a:latin typeface="+mn-lt"/>
                <a:ea typeface="+mn-ea"/>
                <a:cs typeface="+mn-cs"/>
              </a:rPr>
              <a:t>The Accessibility for Manitobans Act.  </a:t>
            </a:r>
            <a:r>
              <a:rPr lang="en-CA" sz="1400" kern="1200" dirty="0" smtClean="0">
                <a:solidFill>
                  <a:schemeClr val="tx1"/>
                </a:solidFill>
                <a:effectLst/>
                <a:latin typeface="+mn-lt"/>
                <a:ea typeface="+mn-ea"/>
                <a:cs typeface="+mn-cs"/>
              </a:rPr>
              <a:t>This act deals with measures necessary to ensure all City services are accessible to everyone who might require to use them.  It also specifically reinforces the obligation to make reasonable accommodations as outlined by </a:t>
            </a:r>
            <a:r>
              <a:rPr lang="en-CA" sz="1400" i="0" kern="1200" dirty="0" smtClean="0">
                <a:solidFill>
                  <a:schemeClr val="tx1"/>
                </a:solidFill>
                <a:effectLst/>
                <a:latin typeface="+mn-lt"/>
                <a:ea typeface="+mn-ea"/>
                <a:cs typeface="+mn-cs"/>
              </a:rPr>
              <a:t>The Human Rights Code.</a:t>
            </a:r>
            <a:endParaRPr lang="en-CA" sz="1400" i="0" dirty="0" smtClean="0"/>
          </a:p>
          <a:p>
            <a:endParaRPr lang="en-US" sz="1400" i="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400" b="1" i="0" dirty="0"/>
              <a:t>The Human Rights </a:t>
            </a:r>
            <a:r>
              <a:rPr lang="en-US" sz="1400" b="1" i="0" dirty="0" smtClean="0"/>
              <a:t>Code </a:t>
            </a:r>
            <a:r>
              <a:rPr lang="en-US" sz="1400" i="1" dirty="0" smtClean="0"/>
              <a:t>- </a:t>
            </a:r>
            <a:r>
              <a:rPr lang="en-CA" sz="1400" i="0" kern="1200" dirty="0" smtClean="0">
                <a:solidFill>
                  <a:schemeClr val="tx1"/>
                </a:solidFill>
                <a:effectLst/>
                <a:latin typeface="+mn-lt"/>
                <a:ea typeface="+mn-ea"/>
                <a:cs typeface="+mn-cs"/>
              </a:rPr>
              <a:t>The Human Rights Code</a:t>
            </a:r>
            <a:r>
              <a:rPr lang="en-CA" sz="1400" kern="1200" dirty="0" smtClean="0">
                <a:solidFill>
                  <a:schemeClr val="tx1"/>
                </a:solidFill>
                <a:effectLst/>
                <a:latin typeface="+mn-lt"/>
                <a:ea typeface="+mn-ea"/>
                <a:cs typeface="+mn-cs"/>
              </a:rPr>
              <a:t> applies to any individual, organization, business or government body, if they engage in discrimination or harassment in one of the areas covered by </a:t>
            </a:r>
            <a:r>
              <a:rPr lang="en-CA" sz="1400" i="0" kern="1200" dirty="0" smtClean="0">
                <a:solidFill>
                  <a:schemeClr val="tx1"/>
                </a:solidFill>
                <a:effectLst/>
                <a:latin typeface="+mn-lt"/>
                <a:ea typeface="+mn-ea"/>
                <a:cs typeface="+mn-cs"/>
              </a:rPr>
              <a:t>The Human Rights</a:t>
            </a:r>
            <a:r>
              <a:rPr lang="en-CA" sz="1400" i="0" kern="1200" baseline="0" dirty="0" smtClean="0">
                <a:solidFill>
                  <a:schemeClr val="tx1"/>
                </a:solidFill>
                <a:effectLst/>
                <a:latin typeface="+mn-lt"/>
                <a:ea typeface="+mn-ea"/>
                <a:cs typeface="+mn-cs"/>
              </a:rPr>
              <a:t> </a:t>
            </a:r>
            <a:r>
              <a:rPr lang="en-CA" sz="1400" i="0" kern="1200" dirty="0" smtClean="0">
                <a:solidFill>
                  <a:schemeClr val="tx1"/>
                </a:solidFill>
                <a:effectLst/>
                <a:latin typeface="+mn-lt"/>
                <a:ea typeface="+mn-ea"/>
                <a:cs typeface="+mn-cs"/>
              </a:rPr>
              <a:t>Code</a:t>
            </a:r>
            <a:r>
              <a:rPr lang="en-CA" sz="1400" kern="1200" dirty="0" smtClean="0">
                <a:solidFill>
                  <a:schemeClr val="tx1"/>
                </a:solidFill>
                <a:effectLst/>
                <a:latin typeface="+mn-lt"/>
                <a:ea typeface="+mn-ea"/>
                <a:cs typeface="+mn-cs"/>
              </a:rPr>
              <a:t>.  In most cases, to enforce your rights under </a:t>
            </a:r>
            <a:r>
              <a:rPr lang="en-CA" sz="1400" i="0" kern="1200" dirty="0" smtClean="0">
                <a:solidFill>
                  <a:schemeClr val="tx1"/>
                </a:solidFill>
                <a:effectLst/>
                <a:latin typeface="+mn-lt"/>
                <a:ea typeface="+mn-ea"/>
                <a:cs typeface="+mn-cs"/>
              </a:rPr>
              <a:t>The Human Rights Code </a:t>
            </a:r>
            <a:r>
              <a:rPr lang="en-CA" sz="1400" kern="1200" dirty="0" smtClean="0">
                <a:solidFill>
                  <a:schemeClr val="tx1"/>
                </a:solidFill>
                <a:effectLst/>
                <a:latin typeface="+mn-lt"/>
                <a:ea typeface="+mn-ea"/>
                <a:cs typeface="+mn-cs"/>
              </a:rPr>
              <a:t>requires filing a complaint with the Manitoba Human Rights Commission.</a:t>
            </a:r>
          </a:p>
          <a:p>
            <a:endParaRPr lang="en-US" sz="1400" i="1" dirty="0"/>
          </a:p>
          <a:p>
            <a:endParaRPr lang="en-CA" sz="1400" dirty="0"/>
          </a:p>
        </p:txBody>
      </p:sp>
      <p:sp>
        <p:nvSpPr>
          <p:cNvPr id="4" name="Slide Number Placeholder 3"/>
          <p:cNvSpPr>
            <a:spLocks noGrp="1"/>
          </p:cNvSpPr>
          <p:nvPr>
            <p:ph type="sldNum" sz="quarter" idx="10"/>
          </p:nvPr>
        </p:nvSpPr>
        <p:spPr/>
        <p:txBody>
          <a:bodyPr/>
          <a:lstStyle/>
          <a:p>
            <a:fld id="{A9285685-FB99-4B02-BD21-F2376B0E3C51}" type="slidenum">
              <a:rPr lang="en-CA" smtClean="0"/>
              <a:t>2</a:t>
            </a:fld>
            <a:endParaRPr lang="en-CA"/>
          </a:p>
        </p:txBody>
      </p:sp>
    </p:spTree>
    <p:extLst>
      <p:ext uri="{BB962C8B-B14F-4D97-AF65-F5344CB8AC3E}">
        <p14:creationId xmlns:p14="http://schemas.microsoft.com/office/powerpoint/2010/main" val="24514312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 first question on the survey askes, What service were you accessing?  Then there is a long list of City services.</a:t>
            </a:r>
          </a:p>
          <a:p>
            <a:endParaRPr lang="en-US" sz="1400" dirty="0" smtClean="0"/>
          </a:p>
          <a:p>
            <a:r>
              <a:rPr lang="en-CA" sz="1400" dirty="0" smtClean="0"/>
              <a:t>Cemetery</a:t>
            </a:r>
          </a:p>
          <a:p>
            <a:r>
              <a:rPr lang="en-CA" sz="1400" dirty="0" smtClean="0"/>
              <a:t>Drinking Water</a:t>
            </a:r>
          </a:p>
          <a:p>
            <a:r>
              <a:rPr lang="en-CA" sz="1400" dirty="0" smtClean="0"/>
              <a:t>Emergency Communications (911)</a:t>
            </a:r>
          </a:p>
          <a:p>
            <a:r>
              <a:rPr lang="en-CA" sz="1400" dirty="0" smtClean="0"/>
              <a:t>Emergency Preparedness</a:t>
            </a:r>
          </a:p>
          <a:p>
            <a:r>
              <a:rPr lang="en-CA" sz="1400" dirty="0" smtClean="0"/>
              <a:t>Emergency Medical Services (Ambulance)</a:t>
            </a:r>
          </a:p>
          <a:p>
            <a:r>
              <a:rPr lang="en-CA" sz="1400" dirty="0" smtClean="0"/>
              <a:t>Engineering</a:t>
            </a:r>
          </a:p>
          <a:p>
            <a:r>
              <a:rPr lang="en-CA" sz="1400" dirty="0" smtClean="0"/>
              <a:t>Fire</a:t>
            </a:r>
          </a:p>
          <a:p>
            <a:r>
              <a:rPr lang="en-CA" sz="1400" dirty="0" smtClean="0"/>
              <a:t>Golf Course</a:t>
            </a:r>
          </a:p>
          <a:p>
            <a:r>
              <a:rPr lang="en-CA" sz="1400" dirty="0" smtClean="0"/>
              <a:t>Human Resources</a:t>
            </a:r>
          </a:p>
          <a:p>
            <a:r>
              <a:rPr lang="en-CA" sz="1400" dirty="0" smtClean="0"/>
              <a:t>Planning &amp; Building Safety</a:t>
            </a:r>
          </a:p>
          <a:p>
            <a:r>
              <a:rPr lang="en-CA" sz="1400" dirty="0" smtClean="0"/>
              <a:t>Police</a:t>
            </a:r>
          </a:p>
          <a:p>
            <a:r>
              <a:rPr lang="en-CA" sz="1400" dirty="0" smtClean="0"/>
              <a:t>Recreational facilities and programs</a:t>
            </a:r>
          </a:p>
          <a:p>
            <a:r>
              <a:rPr lang="en-US" sz="1400" dirty="0" smtClean="0"/>
              <a:t>Road Maintenance (pot holes, street sweeping)</a:t>
            </a:r>
          </a:p>
          <a:p>
            <a:r>
              <a:rPr lang="en-CA" sz="1400" dirty="0" smtClean="0"/>
              <a:t>Sanitation &amp; Recycling</a:t>
            </a:r>
          </a:p>
          <a:p>
            <a:r>
              <a:rPr lang="en-CA" sz="1400" dirty="0" smtClean="0"/>
              <a:t>Sewage Treatment</a:t>
            </a:r>
          </a:p>
          <a:p>
            <a:r>
              <a:rPr lang="en-US" sz="1400" dirty="0" smtClean="0"/>
              <a:t>Snow &amp; Ice Clearing (roads &amp; sidewalks)</a:t>
            </a:r>
          </a:p>
          <a:p>
            <a:r>
              <a:rPr lang="en-CA" sz="1400" dirty="0" smtClean="0"/>
              <a:t>Sportsplex</a:t>
            </a:r>
          </a:p>
          <a:p>
            <a:r>
              <a:rPr lang="en-CA" sz="1400" dirty="0" smtClean="0"/>
              <a:t>Transit</a:t>
            </a:r>
          </a:p>
          <a:p>
            <a:r>
              <a:rPr lang="en-US" sz="1400" dirty="0" smtClean="0"/>
              <a:t>Treasury (paying utilities, tickets, taxes, budget info, submitting tender)</a:t>
            </a:r>
          </a:p>
          <a:p>
            <a:r>
              <a:rPr lang="en-CA" sz="1400" dirty="0" smtClean="0"/>
              <a:t>Website Access</a:t>
            </a:r>
          </a:p>
          <a:p>
            <a:r>
              <a:rPr lang="en-CA" sz="1400" dirty="0" smtClean="0"/>
              <a:t>Other</a:t>
            </a:r>
          </a:p>
          <a:p>
            <a:endParaRPr lang="en-CA" sz="1400" dirty="0" smtClean="0"/>
          </a:p>
          <a:p>
            <a:endParaRPr lang="en-CA" sz="1400" dirty="0"/>
          </a:p>
        </p:txBody>
      </p:sp>
      <p:sp>
        <p:nvSpPr>
          <p:cNvPr id="4" name="Slide Number Placeholder 3"/>
          <p:cNvSpPr>
            <a:spLocks noGrp="1"/>
          </p:cNvSpPr>
          <p:nvPr>
            <p:ph type="sldNum" sz="quarter" idx="10"/>
          </p:nvPr>
        </p:nvSpPr>
        <p:spPr/>
        <p:txBody>
          <a:bodyPr/>
          <a:lstStyle/>
          <a:p>
            <a:fld id="{A9285685-FB99-4B02-BD21-F2376B0E3C51}" type="slidenum">
              <a:rPr lang="en-CA" smtClean="0"/>
              <a:t>20</a:t>
            </a:fld>
            <a:endParaRPr lang="en-CA"/>
          </a:p>
        </p:txBody>
      </p:sp>
    </p:spTree>
    <p:extLst>
      <p:ext uri="{BB962C8B-B14F-4D97-AF65-F5344CB8AC3E}">
        <p14:creationId xmlns:p14="http://schemas.microsoft.com/office/powerpoint/2010/main" val="24977307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 second question is: What were you trying to do?  A space is provided for you to put your answer.</a:t>
            </a:r>
          </a:p>
          <a:p>
            <a:r>
              <a:rPr lang="en-US" sz="1400" dirty="0" smtClean="0"/>
              <a:t>The third questions is: </a:t>
            </a:r>
            <a:r>
              <a:rPr lang="en-CA" sz="1400" dirty="0" smtClean="0"/>
              <a:t>What was your experience? A space is provided for</a:t>
            </a:r>
            <a:r>
              <a:rPr lang="en-CA" sz="1400" baseline="0" dirty="0" smtClean="0"/>
              <a:t> you to describe what happened.</a:t>
            </a:r>
          </a:p>
          <a:p>
            <a:r>
              <a:rPr lang="en-US" sz="1400" baseline="0" dirty="0" smtClean="0"/>
              <a:t>The fourth question is: </a:t>
            </a:r>
            <a:r>
              <a:rPr lang="en-US" sz="1400" dirty="0" smtClean="0"/>
              <a:t>What barrier made it difficult for you to access the service? A space is provided for you to put your answer.</a:t>
            </a:r>
          </a:p>
          <a:p>
            <a:endParaRPr lang="en-CA" dirty="0"/>
          </a:p>
        </p:txBody>
      </p:sp>
      <p:sp>
        <p:nvSpPr>
          <p:cNvPr id="4" name="Slide Number Placeholder 3"/>
          <p:cNvSpPr>
            <a:spLocks noGrp="1"/>
          </p:cNvSpPr>
          <p:nvPr>
            <p:ph type="sldNum" sz="quarter" idx="10"/>
          </p:nvPr>
        </p:nvSpPr>
        <p:spPr/>
        <p:txBody>
          <a:bodyPr/>
          <a:lstStyle/>
          <a:p>
            <a:fld id="{A9285685-FB99-4B02-BD21-F2376B0E3C51}" type="slidenum">
              <a:rPr lang="en-CA" smtClean="0"/>
              <a:t>21</a:t>
            </a:fld>
            <a:endParaRPr lang="en-CA"/>
          </a:p>
        </p:txBody>
      </p:sp>
    </p:spTree>
    <p:extLst>
      <p:ext uri="{BB962C8B-B14F-4D97-AF65-F5344CB8AC3E}">
        <p14:creationId xmlns:p14="http://schemas.microsoft.com/office/powerpoint/2010/main" val="11772102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 fifth question is: Did you let any City employee know about the difficulty accessing the service?  You can then respond with </a:t>
            </a:r>
            <a:r>
              <a:rPr lang="en-CA" sz="1400" dirty="0" smtClean="0"/>
              <a:t>Yes, No or N/A, which means not applicable.</a:t>
            </a:r>
            <a:endParaRPr lang="en-US" sz="1400" dirty="0" smtClean="0"/>
          </a:p>
          <a:p>
            <a:endParaRPr lang="en-CA" sz="1400" dirty="0"/>
          </a:p>
        </p:txBody>
      </p:sp>
      <p:sp>
        <p:nvSpPr>
          <p:cNvPr id="4" name="Slide Number Placeholder 3"/>
          <p:cNvSpPr>
            <a:spLocks noGrp="1"/>
          </p:cNvSpPr>
          <p:nvPr>
            <p:ph type="sldNum" sz="quarter" idx="10"/>
          </p:nvPr>
        </p:nvSpPr>
        <p:spPr/>
        <p:txBody>
          <a:bodyPr/>
          <a:lstStyle/>
          <a:p>
            <a:fld id="{A9285685-FB99-4B02-BD21-F2376B0E3C51}" type="slidenum">
              <a:rPr lang="en-CA" smtClean="0"/>
              <a:t>22</a:t>
            </a:fld>
            <a:endParaRPr lang="en-CA"/>
          </a:p>
        </p:txBody>
      </p:sp>
    </p:spTree>
    <p:extLst>
      <p:ext uri="{BB962C8B-B14F-4D97-AF65-F5344CB8AC3E}">
        <p14:creationId xmlns:p14="http://schemas.microsoft.com/office/powerpoint/2010/main" val="33126432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 sixth question refers to your answer in question five and askes:</a:t>
            </a:r>
            <a:r>
              <a:rPr lang="en-US" sz="1400" baseline="0" dirty="0" smtClean="0"/>
              <a:t> D</a:t>
            </a:r>
            <a:r>
              <a:rPr lang="en-US" sz="1400" dirty="0" smtClean="0"/>
              <a:t>id the City address the barrier to your satisfaction?  You can then respond with </a:t>
            </a:r>
            <a:r>
              <a:rPr lang="en-CA" sz="1400" dirty="0" smtClean="0"/>
              <a:t>Yes, No or N/A, which means not applicable.</a:t>
            </a:r>
            <a:endParaRPr lang="en-US" sz="1400" dirty="0" smtClean="0"/>
          </a:p>
          <a:p>
            <a:endParaRPr lang="en-CA" sz="1400" dirty="0"/>
          </a:p>
        </p:txBody>
      </p:sp>
      <p:sp>
        <p:nvSpPr>
          <p:cNvPr id="4" name="Slide Number Placeholder 3"/>
          <p:cNvSpPr>
            <a:spLocks noGrp="1"/>
          </p:cNvSpPr>
          <p:nvPr>
            <p:ph type="sldNum" sz="quarter" idx="10"/>
          </p:nvPr>
        </p:nvSpPr>
        <p:spPr/>
        <p:txBody>
          <a:bodyPr/>
          <a:lstStyle/>
          <a:p>
            <a:fld id="{A9285685-FB99-4B02-BD21-F2376B0E3C51}" type="slidenum">
              <a:rPr lang="en-CA" smtClean="0"/>
              <a:t>23</a:t>
            </a:fld>
            <a:endParaRPr lang="en-CA"/>
          </a:p>
        </p:txBody>
      </p:sp>
    </p:spTree>
    <p:extLst>
      <p:ext uri="{BB962C8B-B14F-4D97-AF65-F5344CB8AC3E}">
        <p14:creationId xmlns:p14="http://schemas.microsoft.com/office/powerpoint/2010/main" val="21461175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Question seven is: . What could the City have done better?</a:t>
            </a:r>
            <a:r>
              <a:rPr lang="en-US" sz="1400" baseline="0" dirty="0" smtClean="0"/>
              <a:t>  </a:t>
            </a:r>
            <a:r>
              <a:rPr lang="en-US" sz="1400" dirty="0" smtClean="0"/>
              <a:t>A space is provided for you to put your answer.</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The eighth question askes</a:t>
            </a:r>
            <a:r>
              <a:rPr lang="en-US" sz="1400" baseline="0" dirty="0" smtClean="0"/>
              <a:t> you to:  </a:t>
            </a:r>
            <a:r>
              <a:rPr lang="en-US" sz="1400" dirty="0" smtClean="0"/>
              <a:t>Provide any additional comments or feedback regarding this situation below. A space is provided for you to put your answer.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This</a:t>
            </a:r>
            <a:r>
              <a:rPr lang="en-US" sz="1400" baseline="0" dirty="0" smtClean="0"/>
              <a:t> is the last question in the survey.</a:t>
            </a:r>
            <a:endParaRPr lang="en-US" sz="1400" dirty="0" smtClean="0"/>
          </a:p>
          <a:p>
            <a:endParaRPr lang="en-CA" sz="1400" dirty="0"/>
          </a:p>
        </p:txBody>
      </p:sp>
      <p:sp>
        <p:nvSpPr>
          <p:cNvPr id="4" name="Slide Number Placeholder 3"/>
          <p:cNvSpPr>
            <a:spLocks noGrp="1"/>
          </p:cNvSpPr>
          <p:nvPr>
            <p:ph type="sldNum" sz="quarter" idx="10"/>
          </p:nvPr>
        </p:nvSpPr>
        <p:spPr/>
        <p:txBody>
          <a:bodyPr/>
          <a:lstStyle/>
          <a:p>
            <a:fld id="{A9285685-FB99-4B02-BD21-F2376B0E3C51}" type="slidenum">
              <a:rPr lang="en-CA" smtClean="0"/>
              <a:t>24</a:t>
            </a:fld>
            <a:endParaRPr lang="en-CA"/>
          </a:p>
        </p:txBody>
      </p:sp>
    </p:spTree>
    <p:extLst>
      <p:ext uri="{BB962C8B-B14F-4D97-AF65-F5344CB8AC3E}">
        <p14:creationId xmlns:p14="http://schemas.microsoft.com/office/powerpoint/2010/main" val="2125713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9285685-FB99-4B02-BD21-F2376B0E3C51}" type="slidenum">
              <a:rPr lang="en-CA" smtClean="0"/>
              <a:t>25</a:t>
            </a:fld>
            <a:endParaRPr lang="en-CA"/>
          </a:p>
        </p:txBody>
      </p:sp>
    </p:spTree>
    <p:extLst>
      <p:ext uri="{BB962C8B-B14F-4D97-AF65-F5344CB8AC3E}">
        <p14:creationId xmlns:p14="http://schemas.microsoft.com/office/powerpoint/2010/main" val="1759881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0" dirty="0" smtClean="0"/>
              <a:t>Accessibility Standards - </a:t>
            </a:r>
            <a:r>
              <a:rPr lang="en-CA" sz="1400" b="1" i="0" kern="1200" dirty="0" smtClean="0">
                <a:solidFill>
                  <a:schemeClr val="tx1"/>
                </a:solidFill>
                <a:effectLst/>
                <a:latin typeface="+mn-lt"/>
                <a:ea typeface="+mn-ea"/>
                <a:cs typeface="+mn-cs"/>
              </a:rPr>
              <a:t>The Accessibility for Manitobans Act </a:t>
            </a:r>
            <a:r>
              <a:rPr lang="en-CA" sz="1400" i="0" kern="1200" dirty="0" smtClean="0">
                <a:solidFill>
                  <a:schemeClr val="tx1"/>
                </a:solidFill>
                <a:effectLst/>
                <a:latin typeface="+mn-lt"/>
                <a:ea typeface="+mn-ea"/>
                <a:cs typeface="+mn-cs"/>
              </a:rPr>
              <a:t>requires that accessibility standards are developed over the next several years. Each of the standards will be adopted as a provincial regulation and will apply to common public areas.</a:t>
            </a:r>
            <a:r>
              <a:rPr lang="en-CA" sz="1400" i="0" kern="1200" baseline="0" dirty="0" smtClean="0">
                <a:solidFill>
                  <a:schemeClr val="tx1"/>
                </a:solidFill>
                <a:effectLst/>
                <a:latin typeface="+mn-lt"/>
                <a:ea typeface="+mn-ea"/>
                <a:cs typeface="+mn-cs"/>
              </a:rPr>
              <a:t> </a:t>
            </a:r>
            <a:r>
              <a:rPr lang="en-CA" sz="1400" i="0" kern="1200" dirty="0" smtClean="0">
                <a:solidFill>
                  <a:schemeClr val="tx1"/>
                </a:solidFill>
                <a:effectLst/>
                <a:latin typeface="+mn-lt"/>
                <a:ea typeface="+mn-ea"/>
                <a:cs typeface="+mn-cs"/>
              </a:rPr>
              <a:t>A new standard will be released every two years. </a:t>
            </a:r>
          </a:p>
          <a:p>
            <a:pPr marL="0" marR="0" indent="0" algn="l" defTabSz="914400" rtl="0" eaLnBrk="1" fontAlgn="auto" latinLnBrk="0" hangingPunct="1">
              <a:lnSpc>
                <a:spcPct val="100000"/>
              </a:lnSpc>
              <a:spcBef>
                <a:spcPts val="0"/>
              </a:spcBef>
              <a:spcAft>
                <a:spcPts val="0"/>
              </a:spcAft>
              <a:buClrTx/>
              <a:buSzTx/>
              <a:buFontTx/>
              <a:buNone/>
              <a:tabLst/>
              <a:defRPr/>
            </a:pPr>
            <a:r>
              <a:rPr lang="en-CA" sz="1400" i="0" kern="1200" dirty="0" smtClean="0">
                <a:solidFill>
                  <a:schemeClr val="tx1"/>
                </a:solidFill>
                <a:effectLst/>
                <a:latin typeface="+mn-lt"/>
                <a:ea typeface="+mn-ea"/>
                <a:cs typeface="+mn-cs"/>
              </a:rPr>
              <a:t>There are to be five standards.</a:t>
            </a:r>
            <a:r>
              <a:rPr lang="en-CA" sz="1400" i="0"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40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i="0" kern="1200" dirty="0" smtClean="0">
                <a:solidFill>
                  <a:schemeClr val="tx1"/>
                </a:solidFill>
                <a:effectLst/>
                <a:latin typeface="+mn-lt"/>
                <a:ea typeface="+mn-ea"/>
                <a:cs typeface="+mn-cs"/>
              </a:rPr>
              <a:t>The first standard that has been released is the </a:t>
            </a:r>
            <a:r>
              <a:rPr lang="en-US" sz="1400" b="1" i="0" dirty="0" smtClean="0"/>
              <a:t>Customer Service Standard Regulation</a:t>
            </a:r>
            <a:r>
              <a:rPr lang="en-US" sz="1400" i="1" dirty="0" smtClean="0"/>
              <a:t>.</a:t>
            </a:r>
            <a:endParaRPr lang="en-CA" sz="140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400" i="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i="0" dirty="0" smtClean="0"/>
              <a:t>City of Brandon Accessibility Plan - </a:t>
            </a:r>
            <a:r>
              <a:rPr lang="en-CA" sz="1400" i="0" kern="1200" dirty="0" smtClean="0">
                <a:solidFill>
                  <a:schemeClr val="tx1"/>
                </a:solidFill>
                <a:effectLst/>
                <a:latin typeface="+mn-lt"/>
                <a:ea typeface="+mn-ea"/>
                <a:cs typeface="+mn-cs"/>
              </a:rPr>
              <a:t>The City of Brandon is required to develop an Accessibility Plan by December 2016 and to update it every two years.</a:t>
            </a:r>
            <a:r>
              <a:rPr lang="en-CA" sz="1400" i="0" kern="1200" baseline="0" dirty="0" smtClean="0">
                <a:solidFill>
                  <a:schemeClr val="tx1"/>
                </a:solidFill>
                <a:effectLst/>
                <a:latin typeface="+mn-lt"/>
                <a:ea typeface="+mn-ea"/>
                <a:cs typeface="+mn-cs"/>
              </a:rPr>
              <a:t>  This plan will be Brandon’s roadmap to developing accessible City services.  </a:t>
            </a:r>
            <a:endParaRPr lang="en-CA" sz="1400" i="0" kern="1200" dirty="0" smtClean="0">
              <a:solidFill>
                <a:schemeClr val="tx1"/>
              </a:solidFill>
              <a:effectLst/>
              <a:latin typeface="+mn-lt"/>
              <a:ea typeface="+mn-ea"/>
              <a:cs typeface="+mn-cs"/>
            </a:endParaRPr>
          </a:p>
          <a:p>
            <a:endParaRPr lang="en-US" sz="1400" i="0" dirty="0" smtClean="0"/>
          </a:p>
          <a:p>
            <a:endParaRPr lang="en-CA" dirty="0"/>
          </a:p>
        </p:txBody>
      </p:sp>
      <p:sp>
        <p:nvSpPr>
          <p:cNvPr id="4" name="Slide Number Placeholder 3"/>
          <p:cNvSpPr>
            <a:spLocks noGrp="1"/>
          </p:cNvSpPr>
          <p:nvPr>
            <p:ph type="sldNum" sz="quarter" idx="10"/>
          </p:nvPr>
        </p:nvSpPr>
        <p:spPr/>
        <p:txBody>
          <a:bodyPr/>
          <a:lstStyle/>
          <a:p>
            <a:fld id="{A9285685-FB99-4B02-BD21-F2376B0E3C51}" type="slidenum">
              <a:rPr lang="en-CA" smtClean="0"/>
              <a:t>3</a:t>
            </a:fld>
            <a:endParaRPr lang="en-CA"/>
          </a:p>
        </p:txBody>
      </p:sp>
    </p:spTree>
    <p:extLst>
      <p:ext uri="{BB962C8B-B14F-4D97-AF65-F5344CB8AC3E}">
        <p14:creationId xmlns:p14="http://schemas.microsoft.com/office/powerpoint/2010/main" val="1809787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Goal</a:t>
            </a:r>
          </a:p>
          <a:p>
            <a:pPr marL="0" indent="0" algn="l">
              <a:buNone/>
            </a:pPr>
            <a:r>
              <a:rPr lang="en-US" sz="1400" dirty="0" smtClean="0"/>
              <a:t>To have the City of Brandon services accessible for everyone.</a:t>
            </a:r>
          </a:p>
        </p:txBody>
      </p:sp>
      <p:sp>
        <p:nvSpPr>
          <p:cNvPr id="4" name="Slide Number Placeholder 3"/>
          <p:cNvSpPr>
            <a:spLocks noGrp="1"/>
          </p:cNvSpPr>
          <p:nvPr>
            <p:ph type="sldNum" sz="quarter" idx="10"/>
          </p:nvPr>
        </p:nvSpPr>
        <p:spPr/>
        <p:txBody>
          <a:bodyPr/>
          <a:lstStyle/>
          <a:p>
            <a:fld id="{A9285685-FB99-4B02-BD21-F2376B0E3C51}" type="slidenum">
              <a:rPr lang="en-CA" smtClean="0"/>
              <a:t>4</a:t>
            </a:fld>
            <a:endParaRPr lang="en-CA"/>
          </a:p>
        </p:txBody>
      </p:sp>
    </p:spTree>
    <p:extLst>
      <p:ext uri="{BB962C8B-B14F-4D97-AF65-F5344CB8AC3E}">
        <p14:creationId xmlns:p14="http://schemas.microsoft.com/office/powerpoint/2010/main" val="3952644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400" dirty="0"/>
              <a:t>Statement of Commitment</a:t>
            </a:r>
          </a:p>
          <a:p>
            <a:endParaRPr lang="en-US" sz="1400" dirty="0"/>
          </a:p>
          <a:p>
            <a:r>
              <a:rPr lang="en-CA" sz="1400" dirty="0"/>
              <a:t>The City of Brandon is committed to ensuring equal access and participation for all people, regardless of their abilities.  We are committed to treating all people in a way that allows them to maintain their dignity and independence.  We believe in inclusion.  We are committed to meeting the needs of people who face accessibility barriers by identifying, removing and preventing these barriers and by meeting the requirements of </a:t>
            </a:r>
            <a:r>
              <a:rPr lang="en-CA" sz="1400" b="1" i="0" dirty="0"/>
              <a:t>The Accessibility for Manitobans Act.</a:t>
            </a:r>
          </a:p>
          <a:p>
            <a:endParaRPr lang="en-CA" sz="1400" b="1" i="0" dirty="0"/>
          </a:p>
          <a:p>
            <a:endParaRPr lang="en-CA" sz="1400" dirty="0"/>
          </a:p>
        </p:txBody>
      </p:sp>
      <p:sp>
        <p:nvSpPr>
          <p:cNvPr id="4" name="Slide Number Placeholder 3"/>
          <p:cNvSpPr>
            <a:spLocks noGrp="1"/>
          </p:cNvSpPr>
          <p:nvPr>
            <p:ph type="sldNum" sz="quarter" idx="10"/>
          </p:nvPr>
        </p:nvSpPr>
        <p:spPr/>
        <p:txBody>
          <a:bodyPr/>
          <a:lstStyle/>
          <a:p>
            <a:fld id="{A9285685-FB99-4B02-BD21-F2376B0E3C51}" type="slidenum">
              <a:rPr lang="en-CA" smtClean="0"/>
              <a:t>5</a:t>
            </a:fld>
            <a:endParaRPr lang="en-CA"/>
          </a:p>
        </p:txBody>
      </p:sp>
    </p:spTree>
    <p:extLst>
      <p:ext uri="{BB962C8B-B14F-4D97-AF65-F5344CB8AC3E}">
        <p14:creationId xmlns:p14="http://schemas.microsoft.com/office/powerpoint/2010/main" val="3835602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i="0" dirty="0" smtClean="0"/>
              <a:t>Accessibility Coordinator – The City’s Accessibility Coordinator is Brian Kayes.  It will be Brian’s role help everyone work together to accomplish our goal of having accessible City services.</a:t>
            </a:r>
          </a:p>
          <a:p>
            <a:endParaRPr lang="en-US" sz="1400" i="0" dirty="0" smtClean="0"/>
          </a:p>
          <a:p>
            <a:r>
              <a:rPr lang="en-US" sz="1400" i="0" dirty="0" smtClean="0"/>
              <a:t>The City of Brandon Accessibility Policy is currently being written and is due to be completed by the end of August.</a:t>
            </a:r>
          </a:p>
          <a:p>
            <a:endParaRPr lang="en-US" sz="1400" i="0" dirty="0" smtClean="0"/>
          </a:p>
          <a:p>
            <a:r>
              <a:rPr lang="en-US" sz="1400" i="0" dirty="0" smtClean="0"/>
              <a:t>An Accessibility Working Group has been formed.  This is made up of approximately 20 City employees from various City Departments.</a:t>
            </a:r>
          </a:p>
          <a:p>
            <a:endParaRPr lang="en-US" sz="1400" i="0" dirty="0" smtClean="0"/>
          </a:p>
          <a:p>
            <a:r>
              <a:rPr lang="en-US" sz="1400" i="0" dirty="0" smtClean="0"/>
              <a:t>An equally</a:t>
            </a:r>
            <a:r>
              <a:rPr lang="en-US" sz="1400" i="0" baseline="0" dirty="0" smtClean="0"/>
              <a:t> important committee is the Accessibility Working Group Sub-Committee.  This committee is made up of Brandon residents who will help develop our plan by advising the City on various aspects of accessibility in Brandon.</a:t>
            </a:r>
          </a:p>
          <a:p>
            <a:endParaRPr lang="en-US" sz="1400" i="0" baseline="0" dirty="0" smtClean="0"/>
          </a:p>
          <a:p>
            <a:r>
              <a:rPr lang="en-US" sz="1400" i="0" baseline="0" dirty="0" smtClean="0"/>
              <a:t>The City’s Accessibility Program has two Champions, His Worship Rick Chrest and City Manager, Scott Hildebrand. </a:t>
            </a:r>
            <a:endParaRPr lang="en-US" sz="1400" i="0" dirty="0" smtClean="0"/>
          </a:p>
          <a:p>
            <a:endParaRPr lang="en-US" sz="1400" dirty="0" smtClean="0"/>
          </a:p>
          <a:p>
            <a:endParaRPr lang="en-CA" sz="1400" dirty="0"/>
          </a:p>
        </p:txBody>
      </p:sp>
      <p:sp>
        <p:nvSpPr>
          <p:cNvPr id="4" name="Slide Number Placeholder 3"/>
          <p:cNvSpPr>
            <a:spLocks noGrp="1"/>
          </p:cNvSpPr>
          <p:nvPr>
            <p:ph type="sldNum" sz="quarter" idx="10"/>
          </p:nvPr>
        </p:nvSpPr>
        <p:spPr/>
        <p:txBody>
          <a:bodyPr/>
          <a:lstStyle/>
          <a:p>
            <a:fld id="{A9285685-FB99-4B02-BD21-F2376B0E3C51}" type="slidenum">
              <a:rPr lang="en-CA" smtClean="0"/>
              <a:t>6</a:t>
            </a:fld>
            <a:endParaRPr lang="en-CA"/>
          </a:p>
        </p:txBody>
      </p:sp>
    </p:spTree>
    <p:extLst>
      <p:ext uri="{BB962C8B-B14F-4D97-AF65-F5344CB8AC3E}">
        <p14:creationId xmlns:p14="http://schemas.microsoft.com/office/powerpoint/2010/main" val="761804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1400" b="0" i="0" u="none" dirty="0" smtClean="0"/>
              <a:t>The team of City employees who make up the Accessibility Working Group realize they have an important job to do.  The purpose of the Working group is to provide leadership, awareness and understanding of accessibility issues throughout the organization with a view to having everyone integrate accessibility principles into every activity that the City undertakes.  </a:t>
            </a:r>
          </a:p>
          <a:p>
            <a:endParaRPr lang="en-CA" sz="1400" dirty="0"/>
          </a:p>
        </p:txBody>
      </p:sp>
      <p:sp>
        <p:nvSpPr>
          <p:cNvPr id="4" name="Slide Number Placeholder 3"/>
          <p:cNvSpPr>
            <a:spLocks noGrp="1"/>
          </p:cNvSpPr>
          <p:nvPr>
            <p:ph type="sldNum" sz="quarter" idx="10"/>
          </p:nvPr>
        </p:nvSpPr>
        <p:spPr/>
        <p:txBody>
          <a:bodyPr/>
          <a:lstStyle/>
          <a:p>
            <a:fld id="{A9285685-FB99-4B02-BD21-F2376B0E3C51}" type="slidenum">
              <a:rPr lang="en-CA" smtClean="0"/>
              <a:t>7</a:t>
            </a:fld>
            <a:endParaRPr lang="en-CA"/>
          </a:p>
        </p:txBody>
      </p:sp>
    </p:spTree>
    <p:extLst>
      <p:ext uri="{BB962C8B-B14F-4D97-AF65-F5344CB8AC3E}">
        <p14:creationId xmlns:p14="http://schemas.microsoft.com/office/powerpoint/2010/main" val="2013252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CA" sz="1400" dirty="0" smtClean="0"/>
              <a:t>The Accessibility Working Group will meet on a monthly basis.</a:t>
            </a:r>
            <a:r>
              <a:rPr lang="en-CA" sz="1400" baseline="0" dirty="0" smtClean="0"/>
              <a:t>  Their main role is to d</a:t>
            </a:r>
            <a:r>
              <a:rPr lang="en-CA" sz="1400" dirty="0" smtClean="0"/>
              <a:t>evelop and update the City’s Accessibility Plan.  This will include reviewing accessibility issues in existing and proposed City facilities and properties.  The Working</a:t>
            </a:r>
            <a:r>
              <a:rPr lang="en-CA" sz="1400" baseline="0" dirty="0" smtClean="0"/>
              <a:t> Group will also examine </a:t>
            </a:r>
            <a:r>
              <a:rPr lang="en-CA" sz="1400" dirty="0" smtClean="0"/>
              <a:t>policies,</a:t>
            </a:r>
            <a:r>
              <a:rPr lang="en-CA" sz="1400" baseline="0" dirty="0" smtClean="0"/>
              <a:t> City </a:t>
            </a:r>
            <a:r>
              <a:rPr lang="en-CA" sz="1400" dirty="0" smtClean="0"/>
              <a:t>programs, practices and the variety of services provided.</a:t>
            </a:r>
          </a:p>
          <a:p>
            <a:pPr lvl="1"/>
            <a:endParaRPr lang="en-CA" sz="1400" dirty="0" smtClean="0"/>
          </a:p>
          <a:p>
            <a:pPr lvl="1"/>
            <a:r>
              <a:rPr lang="en-CA" sz="1400" dirty="0" smtClean="0"/>
              <a:t>The Working Group will participate in developing and conducting accessibility audits to identify barriers to accessible customer service.  They will participate in developing, coordinating and providing training and information sessions to City employees.  The Accessibility Working Group will always positively represent the committee, its work and accessibility issues.</a:t>
            </a:r>
          </a:p>
          <a:p>
            <a:pPr marL="0" indent="0">
              <a:buNone/>
            </a:pPr>
            <a:endParaRPr lang="en-CA" sz="1400" b="1" u="sng" dirty="0" smtClean="0"/>
          </a:p>
          <a:p>
            <a:endParaRPr lang="en-CA" dirty="0" smtClean="0"/>
          </a:p>
          <a:p>
            <a:endParaRPr lang="en-CA" dirty="0"/>
          </a:p>
        </p:txBody>
      </p:sp>
      <p:sp>
        <p:nvSpPr>
          <p:cNvPr id="4" name="Slide Number Placeholder 3"/>
          <p:cNvSpPr>
            <a:spLocks noGrp="1"/>
          </p:cNvSpPr>
          <p:nvPr>
            <p:ph type="sldNum" sz="quarter" idx="10"/>
          </p:nvPr>
        </p:nvSpPr>
        <p:spPr/>
        <p:txBody>
          <a:bodyPr/>
          <a:lstStyle/>
          <a:p>
            <a:fld id="{A9285685-FB99-4B02-BD21-F2376B0E3C51}" type="slidenum">
              <a:rPr lang="en-CA" smtClean="0"/>
              <a:t>8</a:t>
            </a:fld>
            <a:endParaRPr lang="en-CA"/>
          </a:p>
        </p:txBody>
      </p:sp>
    </p:spTree>
    <p:extLst>
      <p:ext uri="{BB962C8B-B14F-4D97-AF65-F5344CB8AC3E}">
        <p14:creationId xmlns:p14="http://schemas.microsoft.com/office/powerpoint/2010/main" val="1116040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CA" sz="1400" dirty="0" smtClean="0"/>
              <a:t>The second team of people to have a direct impact on the City’s Accessibility Plan is the Accessibility Working Group Sub-Committee.</a:t>
            </a:r>
            <a:r>
              <a:rPr lang="en-CA" sz="1400" baseline="0" dirty="0" smtClean="0"/>
              <a:t>  The Sub-Committee is made up of Brandon’s customers and supported by ou</a:t>
            </a:r>
            <a:r>
              <a:rPr lang="en-CA" sz="1400" dirty="0" smtClean="0"/>
              <a:t>r Accessibility Champions.</a:t>
            </a:r>
          </a:p>
          <a:p>
            <a:pPr lvl="1"/>
            <a:endParaRPr lang="en-CA" sz="1400" b="1" u="sng" dirty="0" smtClean="0"/>
          </a:p>
          <a:p>
            <a:pPr lvl="1"/>
            <a:r>
              <a:rPr lang="en-CA" sz="1400" dirty="0" smtClean="0"/>
              <a:t>The Accessibility Working Group Sub-Committee will provide consultation to the Accessibility Working Group by reviewing and providing comment on the City’s Accessibility Plan.  The Sub-Committee will comment on the accessibility</a:t>
            </a:r>
            <a:r>
              <a:rPr lang="en-CA" sz="1400" baseline="0" dirty="0" smtClean="0"/>
              <a:t> of </a:t>
            </a:r>
            <a:r>
              <a:rPr lang="en-CA" sz="1400" dirty="0" smtClean="0"/>
              <a:t>City properties.  They may review policies, programs</a:t>
            </a:r>
            <a:r>
              <a:rPr lang="en-CA" sz="1400" baseline="0" dirty="0" smtClean="0"/>
              <a:t> and </a:t>
            </a:r>
            <a:r>
              <a:rPr lang="en-CA" sz="1400" dirty="0" smtClean="0"/>
              <a:t>practices to determine how they may be impacting accessibility.  And in all of these they will comment on the services that the City provides.  </a:t>
            </a:r>
          </a:p>
          <a:p>
            <a:pPr lvl="1"/>
            <a:endParaRPr lang="en-CA" sz="1400" dirty="0" smtClean="0"/>
          </a:p>
          <a:p>
            <a:pPr lvl="1"/>
            <a:r>
              <a:rPr lang="en-CA" sz="1400" dirty="0" smtClean="0"/>
              <a:t>The Sub-Committee will also identify accessibility priorities for the City.  They will identify current issues and events that require attention.  The Accessibility Working Group Sub-Committee will always positively representing the committee and its work.</a:t>
            </a:r>
          </a:p>
          <a:p>
            <a:pPr marL="0" indent="0">
              <a:buNone/>
            </a:pPr>
            <a:endParaRPr lang="en-CA" sz="1400" b="1" u="sng" dirty="0" smtClean="0"/>
          </a:p>
          <a:p>
            <a:pPr marL="0" indent="0">
              <a:buNone/>
            </a:pPr>
            <a:endParaRPr lang="en-CA" b="1" u="sng" dirty="0" smtClean="0"/>
          </a:p>
          <a:p>
            <a:endParaRPr lang="en-CA" dirty="0"/>
          </a:p>
        </p:txBody>
      </p:sp>
      <p:sp>
        <p:nvSpPr>
          <p:cNvPr id="4" name="Slide Number Placeholder 3"/>
          <p:cNvSpPr>
            <a:spLocks noGrp="1"/>
          </p:cNvSpPr>
          <p:nvPr>
            <p:ph type="sldNum" sz="quarter" idx="10"/>
          </p:nvPr>
        </p:nvSpPr>
        <p:spPr/>
        <p:txBody>
          <a:bodyPr/>
          <a:lstStyle/>
          <a:p>
            <a:fld id="{A9285685-FB99-4B02-BD21-F2376B0E3C51}" type="slidenum">
              <a:rPr lang="en-CA" smtClean="0"/>
              <a:t>9</a:t>
            </a:fld>
            <a:endParaRPr lang="en-CA"/>
          </a:p>
        </p:txBody>
      </p:sp>
    </p:spTree>
    <p:extLst>
      <p:ext uri="{BB962C8B-B14F-4D97-AF65-F5344CB8AC3E}">
        <p14:creationId xmlns:p14="http://schemas.microsoft.com/office/powerpoint/2010/main" val="2218044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94651AB-C48A-4DF5-A50C-10ACE0C91168}" type="datetimeFigureOut">
              <a:rPr lang="en-CA" smtClean="0"/>
              <a:t>03/06/2016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C946247-7891-4A50-A3F5-E54542EE3A90}" type="slidenum">
              <a:rPr lang="en-CA" smtClean="0"/>
              <a:t>‹#›</a:t>
            </a:fld>
            <a:endParaRPr lang="en-CA"/>
          </a:p>
        </p:txBody>
      </p:sp>
    </p:spTree>
    <p:extLst>
      <p:ext uri="{BB962C8B-B14F-4D97-AF65-F5344CB8AC3E}">
        <p14:creationId xmlns:p14="http://schemas.microsoft.com/office/powerpoint/2010/main" val="1047518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94651AB-C48A-4DF5-A50C-10ACE0C91168}" type="datetimeFigureOut">
              <a:rPr lang="en-CA" smtClean="0"/>
              <a:t>03/06/2016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C946247-7891-4A50-A3F5-E54542EE3A90}" type="slidenum">
              <a:rPr lang="en-CA" smtClean="0"/>
              <a:t>‹#›</a:t>
            </a:fld>
            <a:endParaRPr lang="en-CA"/>
          </a:p>
        </p:txBody>
      </p:sp>
    </p:spTree>
    <p:extLst>
      <p:ext uri="{BB962C8B-B14F-4D97-AF65-F5344CB8AC3E}">
        <p14:creationId xmlns:p14="http://schemas.microsoft.com/office/powerpoint/2010/main" val="379030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94651AB-C48A-4DF5-A50C-10ACE0C91168}" type="datetimeFigureOut">
              <a:rPr lang="en-CA" smtClean="0"/>
              <a:t>03/06/2016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C946247-7891-4A50-A3F5-E54542EE3A90}" type="slidenum">
              <a:rPr lang="en-CA" smtClean="0"/>
              <a:t>‹#›</a:t>
            </a:fld>
            <a:endParaRPr lang="en-CA"/>
          </a:p>
        </p:txBody>
      </p:sp>
    </p:spTree>
    <p:extLst>
      <p:ext uri="{BB962C8B-B14F-4D97-AF65-F5344CB8AC3E}">
        <p14:creationId xmlns:p14="http://schemas.microsoft.com/office/powerpoint/2010/main" val="174025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94651AB-C48A-4DF5-A50C-10ACE0C91168}" type="datetimeFigureOut">
              <a:rPr lang="en-CA" smtClean="0"/>
              <a:t>03/06/2016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C946247-7891-4A50-A3F5-E54542EE3A90}" type="slidenum">
              <a:rPr lang="en-CA" smtClean="0"/>
              <a:t>‹#›</a:t>
            </a:fld>
            <a:endParaRPr lang="en-CA"/>
          </a:p>
        </p:txBody>
      </p:sp>
    </p:spTree>
    <p:extLst>
      <p:ext uri="{BB962C8B-B14F-4D97-AF65-F5344CB8AC3E}">
        <p14:creationId xmlns:p14="http://schemas.microsoft.com/office/powerpoint/2010/main" val="2875800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4651AB-C48A-4DF5-A50C-10ACE0C91168}" type="datetimeFigureOut">
              <a:rPr lang="en-CA" smtClean="0"/>
              <a:t>03/06/2016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C946247-7891-4A50-A3F5-E54542EE3A90}" type="slidenum">
              <a:rPr lang="en-CA" smtClean="0"/>
              <a:t>‹#›</a:t>
            </a:fld>
            <a:endParaRPr lang="en-CA"/>
          </a:p>
        </p:txBody>
      </p:sp>
    </p:spTree>
    <p:extLst>
      <p:ext uri="{BB962C8B-B14F-4D97-AF65-F5344CB8AC3E}">
        <p14:creationId xmlns:p14="http://schemas.microsoft.com/office/powerpoint/2010/main" val="318054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94651AB-C48A-4DF5-A50C-10ACE0C91168}" type="datetimeFigureOut">
              <a:rPr lang="en-CA" smtClean="0"/>
              <a:t>03/06/2016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C946247-7891-4A50-A3F5-E54542EE3A90}" type="slidenum">
              <a:rPr lang="en-CA" smtClean="0"/>
              <a:t>‹#›</a:t>
            </a:fld>
            <a:endParaRPr lang="en-CA"/>
          </a:p>
        </p:txBody>
      </p:sp>
    </p:spTree>
    <p:extLst>
      <p:ext uri="{BB962C8B-B14F-4D97-AF65-F5344CB8AC3E}">
        <p14:creationId xmlns:p14="http://schemas.microsoft.com/office/powerpoint/2010/main" val="434802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94651AB-C48A-4DF5-A50C-10ACE0C91168}" type="datetimeFigureOut">
              <a:rPr lang="en-CA" smtClean="0"/>
              <a:t>03/06/2016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C946247-7891-4A50-A3F5-E54542EE3A90}" type="slidenum">
              <a:rPr lang="en-CA" smtClean="0"/>
              <a:t>‹#›</a:t>
            </a:fld>
            <a:endParaRPr lang="en-CA"/>
          </a:p>
        </p:txBody>
      </p:sp>
    </p:spTree>
    <p:extLst>
      <p:ext uri="{BB962C8B-B14F-4D97-AF65-F5344CB8AC3E}">
        <p14:creationId xmlns:p14="http://schemas.microsoft.com/office/powerpoint/2010/main" val="2718303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94651AB-C48A-4DF5-A50C-10ACE0C91168}" type="datetimeFigureOut">
              <a:rPr lang="en-CA" smtClean="0"/>
              <a:t>03/06/2016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C946247-7891-4A50-A3F5-E54542EE3A90}" type="slidenum">
              <a:rPr lang="en-CA" smtClean="0"/>
              <a:t>‹#›</a:t>
            </a:fld>
            <a:endParaRPr lang="en-CA"/>
          </a:p>
        </p:txBody>
      </p:sp>
    </p:spTree>
    <p:extLst>
      <p:ext uri="{BB962C8B-B14F-4D97-AF65-F5344CB8AC3E}">
        <p14:creationId xmlns:p14="http://schemas.microsoft.com/office/powerpoint/2010/main" val="3506189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4651AB-C48A-4DF5-A50C-10ACE0C91168}" type="datetimeFigureOut">
              <a:rPr lang="en-CA" smtClean="0"/>
              <a:t>03/06/2016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C946247-7891-4A50-A3F5-E54542EE3A90}" type="slidenum">
              <a:rPr lang="en-CA" smtClean="0"/>
              <a:t>‹#›</a:t>
            </a:fld>
            <a:endParaRPr lang="en-CA"/>
          </a:p>
        </p:txBody>
      </p:sp>
    </p:spTree>
    <p:extLst>
      <p:ext uri="{BB962C8B-B14F-4D97-AF65-F5344CB8AC3E}">
        <p14:creationId xmlns:p14="http://schemas.microsoft.com/office/powerpoint/2010/main" val="128627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4651AB-C48A-4DF5-A50C-10ACE0C91168}" type="datetimeFigureOut">
              <a:rPr lang="en-CA" smtClean="0"/>
              <a:t>03/06/2016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C946247-7891-4A50-A3F5-E54542EE3A90}" type="slidenum">
              <a:rPr lang="en-CA" smtClean="0"/>
              <a:t>‹#›</a:t>
            </a:fld>
            <a:endParaRPr lang="en-CA"/>
          </a:p>
        </p:txBody>
      </p:sp>
    </p:spTree>
    <p:extLst>
      <p:ext uri="{BB962C8B-B14F-4D97-AF65-F5344CB8AC3E}">
        <p14:creationId xmlns:p14="http://schemas.microsoft.com/office/powerpoint/2010/main" val="442500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4651AB-C48A-4DF5-A50C-10ACE0C91168}" type="datetimeFigureOut">
              <a:rPr lang="en-CA" smtClean="0"/>
              <a:t>03/06/2016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C946247-7891-4A50-A3F5-E54542EE3A90}" type="slidenum">
              <a:rPr lang="en-CA" smtClean="0"/>
              <a:t>‹#›</a:t>
            </a:fld>
            <a:endParaRPr lang="en-CA"/>
          </a:p>
        </p:txBody>
      </p:sp>
    </p:spTree>
    <p:extLst>
      <p:ext uri="{BB962C8B-B14F-4D97-AF65-F5344CB8AC3E}">
        <p14:creationId xmlns:p14="http://schemas.microsoft.com/office/powerpoint/2010/main" val="957060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4651AB-C48A-4DF5-A50C-10ACE0C91168}" type="datetimeFigureOut">
              <a:rPr lang="en-CA" smtClean="0"/>
              <a:t>03/06/2016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946247-7891-4A50-A3F5-E54542EE3A90}" type="slidenum">
              <a:rPr lang="en-CA" smtClean="0"/>
              <a:t>‹#›</a:t>
            </a:fld>
            <a:endParaRPr lang="en-CA"/>
          </a:p>
        </p:txBody>
      </p:sp>
    </p:spTree>
    <p:extLst>
      <p:ext uri="{BB962C8B-B14F-4D97-AF65-F5344CB8AC3E}">
        <p14:creationId xmlns:p14="http://schemas.microsoft.com/office/powerpoint/2010/main" val="1879019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randon.ca/"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randon.c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brandon.ca/"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randon.c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3304"/>
            <a:ext cx="9144000" cy="734146"/>
          </a:xfrm>
        </p:spPr>
        <p:txBody>
          <a:bodyPr>
            <a:normAutofit/>
          </a:bodyPr>
          <a:lstStyle/>
          <a:p>
            <a:r>
              <a:rPr lang="en-US" sz="3600" b="1" dirty="0" smtClean="0"/>
              <a:t>Developing a Plan for Accessibility</a:t>
            </a:r>
            <a:endParaRPr lang="en-CA" sz="3600" b="1" dirty="0"/>
          </a:p>
        </p:txBody>
      </p:sp>
      <p:sp>
        <p:nvSpPr>
          <p:cNvPr id="3" name="Subtitle 2"/>
          <p:cNvSpPr>
            <a:spLocks noGrp="1"/>
          </p:cNvSpPr>
          <p:nvPr>
            <p:ph type="subTitle" idx="1"/>
          </p:nvPr>
        </p:nvSpPr>
        <p:spPr>
          <a:xfrm>
            <a:off x="1427018" y="2525998"/>
            <a:ext cx="9144000" cy="1529810"/>
          </a:xfrm>
        </p:spPr>
        <p:txBody>
          <a:bodyPr>
            <a:normAutofit/>
          </a:bodyPr>
          <a:lstStyle/>
          <a:p>
            <a:r>
              <a:rPr lang="en-US" sz="4400" dirty="0" smtClean="0"/>
              <a:t>The City of Brandon Accessibility Plan</a:t>
            </a:r>
          </a:p>
          <a:p>
            <a:r>
              <a:rPr lang="en-US" sz="4400" dirty="0" smtClean="0"/>
              <a:t>2016</a:t>
            </a:r>
          </a:p>
          <a:p>
            <a:endParaRPr lang="en-US" sz="4400" dirty="0" smtClean="0"/>
          </a:p>
          <a:p>
            <a:endParaRPr lang="en-US" sz="4400" dirty="0" smtClean="0"/>
          </a:p>
          <a:p>
            <a:endParaRPr lang="en-CA" sz="4400" dirty="0" smtClean="0"/>
          </a:p>
          <a:p>
            <a:endParaRPr lang="en-CA" dirty="0"/>
          </a:p>
        </p:txBody>
      </p:sp>
      <p:pic>
        <p:nvPicPr>
          <p:cNvPr id="5" name="Picture 4" descr="City of Brandon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4902" y="5214256"/>
            <a:ext cx="4444365" cy="1246505"/>
          </a:xfrm>
          <a:prstGeom prst="rect">
            <a:avLst/>
          </a:prstGeom>
          <a:noFill/>
          <a:ln>
            <a:noFill/>
          </a:ln>
        </p:spPr>
      </p:pic>
    </p:spTree>
    <p:extLst>
      <p:ext uri="{BB962C8B-B14F-4D97-AF65-F5344CB8AC3E}">
        <p14:creationId xmlns:p14="http://schemas.microsoft.com/office/powerpoint/2010/main" val="1977425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Accessibility Plan </a:t>
            </a:r>
            <a:endParaRPr lang="en-CA" dirty="0"/>
          </a:p>
        </p:txBody>
      </p:sp>
      <p:sp>
        <p:nvSpPr>
          <p:cNvPr id="3" name="Content Placeholder 2"/>
          <p:cNvSpPr>
            <a:spLocks noGrp="1"/>
          </p:cNvSpPr>
          <p:nvPr>
            <p:ph idx="1"/>
          </p:nvPr>
        </p:nvSpPr>
        <p:spPr/>
        <p:txBody>
          <a:bodyPr/>
          <a:lstStyle/>
          <a:p>
            <a:r>
              <a:rPr lang="en-US" dirty="0" smtClean="0"/>
              <a:t>The Accessibility Plan is due – November 2016</a:t>
            </a:r>
          </a:p>
          <a:p>
            <a:r>
              <a:rPr lang="en-US" dirty="0" smtClean="0"/>
              <a:t>The Accessibility Plan will include:</a:t>
            </a:r>
          </a:p>
          <a:p>
            <a:pPr marL="0" indent="0">
              <a:buNone/>
            </a:pPr>
            <a:r>
              <a:rPr lang="en-US" dirty="0"/>
              <a:t> </a:t>
            </a:r>
            <a:r>
              <a:rPr lang="en-US" dirty="0" smtClean="0"/>
              <a:t>     1. What the City has done to identify, prevent and remove barriers</a:t>
            </a:r>
          </a:p>
          <a:p>
            <a:pPr marL="0" indent="0">
              <a:buNone/>
            </a:pPr>
            <a:r>
              <a:rPr lang="en-US" dirty="0" smtClean="0"/>
              <a:t>      2. What the City intends to do by November 2017</a:t>
            </a:r>
          </a:p>
          <a:p>
            <a:pPr marL="0" indent="0">
              <a:buNone/>
            </a:pPr>
            <a:r>
              <a:rPr lang="en-US" dirty="0" smtClean="0"/>
              <a:t>      3. What processes the City will use to assess:</a:t>
            </a:r>
          </a:p>
          <a:p>
            <a:pPr marL="0" indent="0">
              <a:buNone/>
            </a:pPr>
            <a:r>
              <a:rPr lang="en-US" dirty="0" smtClean="0"/>
              <a:t>        - Proposed policies, programs, practices and services</a:t>
            </a:r>
          </a:p>
          <a:p>
            <a:pPr marL="0" indent="0">
              <a:buNone/>
            </a:pPr>
            <a:r>
              <a:rPr lang="en-US" dirty="0"/>
              <a:t> </a:t>
            </a:r>
            <a:r>
              <a:rPr lang="en-US" dirty="0" smtClean="0"/>
              <a:t>       - Proposed enactments or by-laws</a:t>
            </a:r>
          </a:p>
          <a:p>
            <a:pPr marL="0" indent="0">
              <a:buNone/>
            </a:pPr>
            <a:r>
              <a:rPr lang="en-US" dirty="0" smtClean="0"/>
              <a:t>        - All other information</a:t>
            </a:r>
            <a:endParaRPr lang="en-US" dirty="0"/>
          </a:p>
        </p:txBody>
      </p:sp>
    </p:spTree>
    <p:extLst>
      <p:ext uri="{BB962C8B-B14F-4D97-AF65-F5344CB8AC3E}">
        <p14:creationId xmlns:p14="http://schemas.microsoft.com/office/powerpoint/2010/main" val="28767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Accessibility Plan</a:t>
            </a:r>
            <a:endParaRPr lang="en-CA" dirty="0"/>
          </a:p>
        </p:txBody>
      </p:sp>
      <p:sp>
        <p:nvSpPr>
          <p:cNvPr id="3" name="Content Placeholder 2"/>
          <p:cNvSpPr>
            <a:spLocks noGrp="1"/>
          </p:cNvSpPr>
          <p:nvPr>
            <p:ph idx="1"/>
          </p:nvPr>
        </p:nvSpPr>
        <p:spPr/>
        <p:txBody>
          <a:bodyPr/>
          <a:lstStyle/>
          <a:p>
            <a:r>
              <a:rPr lang="en-US" dirty="0" smtClean="0"/>
              <a:t>The City will consult with user groups</a:t>
            </a:r>
          </a:p>
          <a:p>
            <a:pPr marL="0" indent="0">
              <a:buNone/>
            </a:pPr>
            <a:r>
              <a:rPr lang="en-US" dirty="0"/>
              <a:t> </a:t>
            </a:r>
            <a:r>
              <a:rPr lang="en-US" dirty="0" smtClean="0"/>
              <a:t>     The Accessibility Working Group Sub-Committee</a:t>
            </a:r>
          </a:p>
          <a:p>
            <a:r>
              <a:rPr lang="en-US" dirty="0" smtClean="0"/>
              <a:t>The Plan will be available to the public</a:t>
            </a:r>
          </a:p>
          <a:p>
            <a:pPr marL="457200" lvl="1" indent="0">
              <a:buNone/>
            </a:pPr>
            <a:r>
              <a:rPr lang="en-US" sz="2800" dirty="0" smtClean="0">
                <a:hlinkClick r:id="rId3" tooltip="City of Brandon Website"/>
              </a:rPr>
              <a:t>www.brandon.ca</a:t>
            </a:r>
            <a:endParaRPr lang="en-US" sz="2800" dirty="0" smtClean="0"/>
          </a:p>
          <a:p>
            <a:r>
              <a:rPr lang="en-US" dirty="0" smtClean="0"/>
              <a:t>A new plan will be developed every second year</a:t>
            </a:r>
          </a:p>
          <a:p>
            <a:pPr marL="457200" lvl="1" indent="0">
              <a:buNone/>
            </a:pPr>
            <a:r>
              <a:rPr lang="en-US" sz="2800" dirty="0" smtClean="0"/>
              <a:t> 2016,  2018,  2020,  2022,  2024</a:t>
            </a:r>
          </a:p>
          <a:p>
            <a:endParaRPr lang="en-CA" dirty="0"/>
          </a:p>
        </p:txBody>
      </p:sp>
    </p:spTree>
    <p:extLst>
      <p:ext uri="{BB962C8B-B14F-4D97-AF65-F5344CB8AC3E}">
        <p14:creationId xmlns:p14="http://schemas.microsoft.com/office/powerpoint/2010/main" val="3079753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to do – by September 30, 2016</a:t>
            </a:r>
            <a:endParaRPr lang="en-CA" dirty="0"/>
          </a:p>
        </p:txBody>
      </p:sp>
      <p:sp>
        <p:nvSpPr>
          <p:cNvPr id="3" name="Content Placeholder 2"/>
          <p:cNvSpPr>
            <a:spLocks noGrp="1"/>
          </p:cNvSpPr>
          <p:nvPr>
            <p:ph idx="1"/>
          </p:nvPr>
        </p:nvSpPr>
        <p:spPr/>
        <p:txBody>
          <a:bodyPr>
            <a:normAutofit/>
          </a:bodyPr>
          <a:lstStyle/>
          <a:p>
            <a:r>
              <a:rPr lang="en-US" dirty="0" smtClean="0"/>
              <a:t>Complete the written City of Brandon Accessibility Policy</a:t>
            </a:r>
          </a:p>
          <a:p>
            <a:pPr lvl="1"/>
            <a:r>
              <a:rPr lang="en-US" sz="2800" dirty="0" smtClean="0"/>
              <a:t>Consult with Sub-Committee</a:t>
            </a:r>
          </a:p>
          <a:p>
            <a:pPr lvl="1"/>
            <a:r>
              <a:rPr lang="en-US" sz="2800" dirty="0" smtClean="0"/>
              <a:t>Consistency </a:t>
            </a:r>
            <a:r>
              <a:rPr lang="en-US" sz="2800" dirty="0"/>
              <a:t>with Act and Code</a:t>
            </a:r>
          </a:p>
          <a:p>
            <a:pPr lvl="1"/>
            <a:r>
              <a:rPr lang="en-US" sz="2800" dirty="0" smtClean="0"/>
              <a:t>Establishing </a:t>
            </a:r>
            <a:r>
              <a:rPr lang="en-US" sz="2800" dirty="0"/>
              <a:t>the Accessibility Plan Program</a:t>
            </a:r>
          </a:p>
          <a:p>
            <a:pPr lvl="1"/>
            <a:r>
              <a:rPr lang="en-US" sz="2800" dirty="0"/>
              <a:t>Maintaining City owned aids</a:t>
            </a:r>
          </a:p>
          <a:p>
            <a:pPr lvl="1"/>
            <a:r>
              <a:rPr lang="en-US" sz="2800" dirty="0"/>
              <a:t>Employee training program</a:t>
            </a:r>
          </a:p>
          <a:p>
            <a:pPr lvl="1"/>
            <a:r>
              <a:rPr lang="en-US" sz="2800" dirty="0"/>
              <a:t>Documentation and public reporting of activities</a:t>
            </a:r>
          </a:p>
          <a:p>
            <a:pPr lvl="1"/>
            <a:r>
              <a:rPr lang="en-US" sz="2800" dirty="0" smtClean="0"/>
              <a:t>Publish the policy at www.brandon.ca</a:t>
            </a:r>
          </a:p>
          <a:p>
            <a:endParaRPr lang="en-CA" dirty="0"/>
          </a:p>
        </p:txBody>
      </p:sp>
    </p:spTree>
    <p:extLst>
      <p:ext uri="{BB962C8B-B14F-4D97-AF65-F5344CB8AC3E}">
        <p14:creationId xmlns:p14="http://schemas.microsoft.com/office/powerpoint/2010/main" val="477220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to do – by September 30, 2016 </a:t>
            </a:r>
            <a:r>
              <a:rPr lang="en-US" sz="3200" dirty="0" smtClean="0"/>
              <a:t>(Continued)</a:t>
            </a:r>
            <a:endParaRPr lang="en-CA" sz="3200" dirty="0"/>
          </a:p>
        </p:txBody>
      </p:sp>
      <p:sp>
        <p:nvSpPr>
          <p:cNvPr id="3" name="Content Placeholder 2"/>
          <p:cNvSpPr>
            <a:spLocks noGrp="1"/>
          </p:cNvSpPr>
          <p:nvPr>
            <p:ph idx="1"/>
          </p:nvPr>
        </p:nvSpPr>
        <p:spPr/>
        <p:txBody>
          <a:bodyPr/>
          <a:lstStyle/>
          <a:p>
            <a:r>
              <a:rPr lang="en-US" dirty="0" smtClean="0"/>
              <a:t>Complete a Customer Service audit of City services </a:t>
            </a:r>
          </a:p>
          <a:p>
            <a:pPr lvl="1"/>
            <a:r>
              <a:rPr lang="en-US" sz="2800" dirty="0" smtClean="0"/>
              <a:t>City employees</a:t>
            </a:r>
          </a:p>
          <a:p>
            <a:pPr lvl="1"/>
            <a:r>
              <a:rPr lang="en-US" sz="2800" dirty="0" smtClean="0"/>
              <a:t>Sub-Committee</a:t>
            </a:r>
          </a:p>
          <a:p>
            <a:pPr lvl="1"/>
            <a:r>
              <a:rPr lang="en-US" sz="2800" dirty="0" smtClean="0"/>
              <a:t>Identify barriers</a:t>
            </a:r>
            <a:endParaRPr lang="en-US" sz="2800" dirty="0"/>
          </a:p>
          <a:p>
            <a:pPr lvl="1"/>
            <a:r>
              <a:rPr lang="en-US" sz="2800" dirty="0" smtClean="0"/>
              <a:t>Write a baseline report</a:t>
            </a:r>
          </a:p>
          <a:p>
            <a:pPr lvl="1"/>
            <a:r>
              <a:rPr lang="en-US" sz="2800" dirty="0" smtClean="0"/>
              <a:t>Publish it at </a:t>
            </a:r>
            <a:r>
              <a:rPr lang="en-US" sz="2800" dirty="0" smtClean="0">
                <a:hlinkClick r:id="rId3" tooltip="City of Brandon website"/>
              </a:rPr>
              <a:t>www.brandon.ca</a:t>
            </a:r>
            <a:endParaRPr lang="en-US" sz="2800" dirty="0" smtClean="0"/>
          </a:p>
          <a:p>
            <a:pPr lvl="1"/>
            <a:endParaRPr lang="en-US" sz="2800" dirty="0"/>
          </a:p>
          <a:p>
            <a:pPr lvl="1"/>
            <a:endParaRPr lang="en-US" sz="2800" dirty="0"/>
          </a:p>
          <a:p>
            <a:endParaRPr lang="en-US" dirty="0" smtClean="0"/>
          </a:p>
          <a:p>
            <a:endParaRPr lang="en-CA" dirty="0"/>
          </a:p>
        </p:txBody>
      </p:sp>
    </p:spTree>
    <p:extLst>
      <p:ext uri="{BB962C8B-B14F-4D97-AF65-F5344CB8AC3E}">
        <p14:creationId xmlns:p14="http://schemas.microsoft.com/office/powerpoint/2010/main" val="3610310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to do - by November 1, 2017</a:t>
            </a:r>
            <a:endParaRPr lang="en-CA" dirty="0"/>
          </a:p>
        </p:txBody>
      </p:sp>
      <p:sp>
        <p:nvSpPr>
          <p:cNvPr id="3" name="Content Placeholder 2"/>
          <p:cNvSpPr>
            <a:spLocks noGrp="1"/>
          </p:cNvSpPr>
          <p:nvPr>
            <p:ph idx="1"/>
          </p:nvPr>
        </p:nvSpPr>
        <p:spPr/>
        <p:txBody>
          <a:bodyPr>
            <a:normAutofit/>
          </a:bodyPr>
          <a:lstStyle/>
          <a:p>
            <a:r>
              <a:rPr lang="en-US" dirty="0" smtClean="0"/>
              <a:t>From the baseline report </a:t>
            </a:r>
          </a:p>
          <a:p>
            <a:pPr lvl="1"/>
            <a:r>
              <a:rPr lang="en-US" sz="2800" dirty="0" smtClean="0"/>
              <a:t>Develop action plans to </a:t>
            </a:r>
            <a:r>
              <a:rPr lang="en-US" sz="2800" dirty="0"/>
              <a:t>Identify, prevent, and remove barriers </a:t>
            </a:r>
            <a:endParaRPr lang="en-US" sz="2800" dirty="0" smtClean="0"/>
          </a:p>
          <a:p>
            <a:pPr lvl="1"/>
            <a:r>
              <a:rPr lang="en-US" sz="2800" dirty="0" smtClean="0"/>
              <a:t>Implement the action plans</a:t>
            </a:r>
          </a:p>
          <a:p>
            <a:pPr lvl="1"/>
            <a:r>
              <a:rPr lang="en-US" sz="2800" dirty="0" smtClean="0"/>
              <a:t>Alternate ways to provide service</a:t>
            </a:r>
          </a:p>
          <a:p>
            <a:pPr lvl="1"/>
            <a:r>
              <a:rPr lang="en-US" sz="2800" dirty="0" smtClean="0"/>
              <a:t>Publish the action plans and progress at </a:t>
            </a:r>
            <a:r>
              <a:rPr lang="en-US" sz="2800" dirty="0" smtClean="0">
                <a:hlinkClick r:id="rId3" tooltip="City of Brandon website"/>
              </a:rPr>
              <a:t>www.brandon.ca</a:t>
            </a:r>
            <a:endParaRPr lang="en-US" sz="2800" dirty="0" smtClean="0"/>
          </a:p>
          <a:p>
            <a:pPr lvl="1"/>
            <a:endParaRPr lang="en-CA" sz="2800" dirty="0"/>
          </a:p>
        </p:txBody>
      </p:sp>
    </p:spTree>
    <p:extLst>
      <p:ext uri="{BB962C8B-B14F-4D97-AF65-F5344CB8AC3E}">
        <p14:creationId xmlns:p14="http://schemas.microsoft.com/office/powerpoint/2010/main" val="7153500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 to do – by </a:t>
            </a:r>
            <a:r>
              <a:rPr lang="en-US" dirty="0" smtClean="0"/>
              <a:t>November 1, 2016</a:t>
            </a:r>
            <a:endParaRPr lang="en-CA" dirty="0"/>
          </a:p>
        </p:txBody>
      </p:sp>
      <p:sp>
        <p:nvSpPr>
          <p:cNvPr id="3" name="Content Placeholder 2"/>
          <p:cNvSpPr>
            <a:spLocks noGrp="1"/>
          </p:cNvSpPr>
          <p:nvPr>
            <p:ph idx="1"/>
          </p:nvPr>
        </p:nvSpPr>
        <p:spPr/>
        <p:txBody>
          <a:bodyPr>
            <a:normAutofit/>
          </a:bodyPr>
          <a:lstStyle/>
          <a:p>
            <a:pPr lvl="0"/>
            <a:r>
              <a:rPr lang="en-CA" dirty="0" smtClean="0"/>
              <a:t>Establish record keeping for the plan:</a:t>
            </a:r>
            <a:endParaRPr lang="en-CA" dirty="0"/>
          </a:p>
          <a:p>
            <a:pPr lvl="1"/>
            <a:r>
              <a:rPr lang="en-CA" sz="2800" dirty="0" smtClean="0"/>
              <a:t>Statement of </a:t>
            </a:r>
            <a:r>
              <a:rPr lang="en-CA" sz="2800" dirty="0"/>
              <a:t>C</a:t>
            </a:r>
            <a:r>
              <a:rPr lang="en-CA" sz="2800" dirty="0" smtClean="0"/>
              <a:t>ommitment and Policies</a:t>
            </a:r>
            <a:endParaRPr lang="en-CA" sz="2800" dirty="0"/>
          </a:p>
          <a:p>
            <a:pPr lvl="1"/>
            <a:r>
              <a:rPr lang="en-US" sz="2800" dirty="0" smtClean="0"/>
              <a:t>Meeting notes and </a:t>
            </a:r>
            <a:r>
              <a:rPr lang="en-CA" sz="2800" dirty="0" smtClean="0"/>
              <a:t>Actions taken</a:t>
            </a:r>
          </a:p>
          <a:p>
            <a:pPr lvl="1"/>
            <a:r>
              <a:rPr lang="en-CA" sz="2800" dirty="0" smtClean="0"/>
              <a:t>Training Program</a:t>
            </a:r>
          </a:p>
          <a:p>
            <a:pPr lvl="1"/>
            <a:r>
              <a:rPr lang="en-US" sz="2800" dirty="0" smtClean="0"/>
              <a:t>Database of barriers</a:t>
            </a:r>
          </a:p>
          <a:p>
            <a:pPr lvl="2"/>
            <a:r>
              <a:rPr lang="en-US" sz="2800" dirty="0" smtClean="0"/>
              <a:t>Improvements required</a:t>
            </a:r>
          </a:p>
          <a:p>
            <a:pPr lvl="2"/>
            <a:r>
              <a:rPr lang="en-US" sz="2800" dirty="0" smtClean="0"/>
              <a:t>Actions taken</a:t>
            </a:r>
          </a:p>
          <a:p>
            <a:pPr lvl="1"/>
            <a:r>
              <a:rPr lang="en-US" sz="2800" dirty="0" smtClean="0"/>
              <a:t>Public feedback</a:t>
            </a:r>
            <a:endParaRPr lang="en-CA" sz="2800" dirty="0"/>
          </a:p>
          <a:p>
            <a:endParaRPr lang="en-CA" dirty="0"/>
          </a:p>
        </p:txBody>
      </p:sp>
    </p:spTree>
    <p:extLst>
      <p:ext uri="{BB962C8B-B14F-4D97-AF65-F5344CB8AC3E}">
        <p14:creationId xmlns:p14="http://schemas.microsoft.com/office/powerpoint/2010/main" val="1912032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to do – by November 1, 2017</a:t>
            </a:r>
            <a:endParaRPr lang="en-CA" dirty="0"/>
          </a:p>
        </p:txBody>
      </p:sp>
      <p:sp>
        <p:nvSpPr>
          <p:cNvPr id="3" name="Content Placeholder 2"/>
          <p:cNvSpPr>
            <a:spLocks noGrp="1"/>
          </p:cNvSpPr>
          <p:nvPr>
            <p:ph idx="1"/>
          </p:nvPr>
        </p:nvSpPr>
        <p:spPr/>
        <p:txBody>
          <a:bodyPr>
            <a:normAutofit/>
          </a:bodyPr>
          <a:lstStyle/>
          <a:p>
            <a:r>
              <a:rPr lang="en-US" dirty="0" smtClean="0"/>
              <a:t>Develop Accessibility Training program</a:t>
            </a:r>
          </a:p>
          <a:p>
            <a:pPr lvl="1"/>
            <a:r>
              <a:rPr lang="en-US" sz="2800" dirty="0"/>
              <a:t>General overview</a:t>
            </a:r>
          </a:p>
          <a:p>
            <a:pPr lvl="1"/>
            <a:r>
              <a:rPr lang="en-US" sz="2800" dirty="0"/>
              <a:t>Specific situational </a:t>
            </a:r>
            <a:r>
              <a:rPr lang="en-US" sz="2800" dirty="0" smtClean="0"/>
              <a:t>training</a:t>
            </a:r>
            <a:endParaRPr lang="en-US" dirty="0" smtClean="0"/>
          </a:p>
          <a:p>
            <a:pPr lvl="1"/>
            <a:r>
              <a:rPr lang="en-US" sz="2800" dirty="0" smtClean="0"/>
              <a:t>Provide training program to 640 City employees</a:t>
            </a:r>
          </a:p>
          <a:p>
            <a:pPr lvl="1"/>
            <a:r>
              <a:rPr lang="en-US" sz="2800" dirty="0" smtClean="0"/>
              <a:t>Publish the training program, schedule and roster at </a:t>
            </a:r>
            <a:r>
              <a:rPr lang="en-US" sz="2800" dirty="0" smtClean="0">
                <a:hlinkClick r:id="rId3" tooltip="City of Brandon website"/>
              </a:rPr>
              <a:t>www.brandon.ca</a:t>
            </a:r>
            <a:r>
              <a:rPr lang="en-US" sz="2800" dirty="0" smtClean="0"/>
              <a:t> </a:t>
            </a:r>
            <a:endParaRPr lang="en-CA" sz="2800" dirty="0"/>
          </a:p>
        </p:txBody>
      </p:sp>
    </p:spTree>
    <p:extLst>
      <p:ext uri="{BB962C8B-B14F-4D97-AF65-F5344CB8AC3E}">
        <p14:creationId xmlns:p14="http://schemas.microsoft.com/office/powerpoint/2010/main" val="40470983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 to do – by </a:t>
            </a:r>
            <a:r>
              <a:rPr lang="en-US" dirty="0" smtClean="0"/>
              <a:t>November 1, 2016</a:t>
            </a:r>
            <a:endParaRPr lang="en-CA" dirty="0"/>
          </a:p>
        </p:txBody>
      </p:sp>
      <p:sp>
        <p:nvSpPr>
          <p:cNvPr id="3" name="Content Placeholder 2"/>
          <p:cNvSpPr>
            <a:spLocks noGrp="1"/>
          </p:cNvSpPr>
          <p:nvPr>
            <p:ph idx="1"/>
          </p:nvPr>
        </p:nvSpPr>
        <p:spPr/>
        <p:txBody>
          <a:bodyPr>
            <a:normAutofit/>
          </a:bodyPr>
          <a:lstStyle/>
          <a:p>
            <a:r>
              <a:rPr lang="en-US" dirty="0"/>
              <a:t>Publically share Accessibility Plan information on City website</a:t>
            </a:r>
          </a:p>
          <a:p>
            <a:r>
              <a:rPr lang="en-CA" dirty="0"/>
              <a:t>Provide prominent notice of availability</a:t>
            </a:r>
          </a:p>
          <a:p>
            <a:r>
              <a:rPr lang="en-US" dirty="0"/>
              <a:t>Offer accessible formats on request</a:t>
            </a:r>
            <a:endParaRPr lang="en-CA" dirty="0"/>
          </a:p>
          <a:p>
            <a:r>
              <a:rPr lang="en-US" dirty="0"/>
              <a:t>Make documentation available</a:t>
            </a:r>
          </a:p>
          <a:p>
            <a:r>
              <a:rPr lang="en-US" dirty="0" smtClean="0"/>
              <a:t>Public </a:t>
            </a:r>
            <a:r>
              <a:rPr lang="en-US" dirty="0"/>
              <a:t>feedback process</a:t>
            </a:r>
          </a:p>
          <a:p>
            <a:r>
              <a:rPr lang="en-US" dirty="0" smtClean="0"/>
              <a:t>Utilize Accessible meeting locations</a:t>
            </a:r>
          </a:p>
          <a:p>
            <a:pPr lvl="1"/>
            <a:r>
              <a:rPr lang="en-US" sz="2800" dirty="0" smtClean="0"/>
              <a:t>Physical</a:t>
            </a:r>
          </a:p>
          <a:p>
            <a:pPr lvl="1"/>
            <a:r>
              <a:rPr lang="en-US" sz="2800" dirty="0" smtClean="0"/>
              <a:t>Communication </a:t>
            </a:r>
            <a:endParaRPr lang="en-US" sz="2800" dirty="0"/>
          </a:p>
          <a:p>
            <a:endParaRPr lang="en-CA" dirty="0"/>
          </a:p>
          <a:p>
            <a:endParaRPr lang="en-CA" dirty="0"/>
          </a:p>
        </p:txBody>
      </p:sp>
    </p:spTree>
    <p:extLst>
      <p:ext uri="{BB962C8B-B14F-4D97-AF65-F5344CB8AC3E}">
        <p14:creationId xmlns:p14="http://schemas.microsoft.com/office/powerpoint/2010/main" val="857280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Next Steps</a:t>
            </a:r>
            <a:endParaRPr lang="en-CA" dirty="0"/>
          </a:p>
        </p:txBody>
      </p:sp>
      <p:sp>
        <p:nvSpPr>
          <p:cNvPr id="3" name="Content Placeholder 2"/>
          <p:cNvSpPr>
            <a:spLocks noGrp="1"/>
          </p:cNvSpPr>
          <p:nvPr>
            <p:ph idx="1"/>
          </p:nvPr>
        </p:nvSpPr>
        <p:spPr/>
        <p:txBody>
          <a:bodyPr/>
          <a:lstStyle/>
          <a:p>
            <a:r>
              <a:rPr lang="en-US" dirty="0" smtClean="0"/>
              <a:t>Next meeting;</a:t>
            </a:r>
          </a:p>
          <a:p>
            <a:r>
              <a:rPr lang="en-US" dirty="0" smtClean="0"/>
              <a:t>June 21 at 4:30 pm at the Ted Snure Meeting Room</a:t>
            </a:r>
          </a:p>
          <a:p>
            <a:r>
              <a:rPr lang="en-US" dirty="0" smtClean="0"/>
              <a:t>Agenda:</a:t>
            </a:r>
          </a:p>
          <a:p>
            <a:r>
              <a:rPr lang="en-US" dirty="0" smtClean="0"/>
              <a:t>Seek input from attendees on customer service barriers that make it difficult to access City services.</a:t>
            </a:r>
          </a:p>
          <a:p>
            <a:r>
              <a:rPr lang="en-US" dirty="0" smtClean="0"/>
              <a:t>Survey questions</a:t>
            </a:r>
          </a:p>
          <a:p>
            <a:r>
              <a:rPr lang="en-US" dirty="0" smtClean="0"/>
              <a:t>Discussion</a:t>
            </a:r>
            <a:endParaRPr lang="en-CA" dirty="0"/>
          </a:p>
        </p:txBody>
      </p:sp>
    </p:spTree>
    <p:extLst>
      <p:ext uri="{BB962C8B-B14F-4D97-AF65-F5344CB8AC3E}">
        <p14:creationId xmlns:p14="http://schemas.microsoft.com/office/powerpoint/2010/main" val="587371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a:t>
            </a:r>
            <a:endParaRPr lang="en-CA" dirty="0"/>
          </a:p>
        </p:txBody>
      </p:sp>
      <p:sp>
        <p:nvSpPr>
          <p:cNvPr id="3" name="Content Placeholder 2"/>
          <p:cNvSpPr>
            <a:spLocks noGrp="1"/>
          </p:cNvSpPr>
          <p:nvPr>
            <p:ph idx="1"/>
          </p:nvPr>
        </p:nvSpPr>
        <p:spPr/>
        <p:txBody>
          <a:bodyPr/>
          <a:lstStyle/>
          <a:p>
            <a:r>
              <a:rPr lang="en-CA" dirty="0"/>
              <a:t>“The City of Brandon provides many services to the residents of Brandon.  Sooner or later everyone will try to make use of some particular City service.  Sometimes things go well and sometimes things do not go well.  In answering this survey, think of a time when you were trying to access a City service and you had some difficulty doing so.  If there has been more than one occasion that you have experienced problems, please complete a separate survey for each incident.”   </a:t>
            </a:r>
          </a:p>
          <a:p>
            <a:endParaRPr lang="en-CA" dirty="0"/>
          </a:p>
        </p:txBody>
      </p:sp>
    </p:spTree>
    <p:extLst>
      <p:ext uri="{BB962C8B-B14F-4D97-AF65-F5344CB8AC3E}">
        <p14:creationId xmlns:p14="http://schemas.microsoft.com/office/powerpoint/2010/main" val="3586082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Legislation</a:t>
            </a:r>
            <a:endParaRPr lang="en-CA" sz="6000" b="1" dirty="0"/>
          </a:p>
        </p:txBody>
      </p:sp>
      <p:sp>
        <p:nvSpPr>
          <p:cNvPr id="3" name="Content Placeholder 2"/>
          <p:cNvSpPr>
            <a:spLocks noGrp="1"/>
          </p:cNvSpPr>
          <p:nvPr>
            <p:ph idx="1"/>
          </p:nvPr>
        </p:nvSpPr>
        <p:spPr/>
        <p:txBody>
          <a:bodyPr>
            <a:normAutofit/>
          </a:bodyPr>
          <a:lstStyle/>
          <a:p>
            <a:r>
              <a:rPr lang="en-US" sz="4400" dirty="0" smtClean="0"/>
              <a:t>The Accessibility for Manitobans Act</a:t>
            </a:r>
          </a:p>
          <a:p>
            <a:r>
              <a:rPr lang="en-US" sz="4400" dirty="0" smtClean="0"/>
              <a:t>The Human Rights Code</a:t>
            </a:r>
          </a:p>
          <a:p>
            <a:r>
              <a:rPr lang="en-US" dirty="0" smtClean="0"/>
              <a:t>Please read the presentation notes for, “Developing a Plan for Accessibility” at   </a:t>
            </a:r>
            <a:endParaRPr lang="en-US" dirty="0"/>
          </a:p>
        </p:txBody>
      </p:sp>
    </p:spTree>
    <p:extLst>
      <p:ext uri="{BB962C8B-B14F-4D97-AF65-F5344CB8AC3E}">
        <p14:creationId xmlns:p14="http://schemas.microsoft.com/office/powerpoint/2010/main" val="18229079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What service were you accessing?</a:t>
            </a:r>
            <a:endParaRPr lang="en-CA" dirty="0"/>
          </a:p>
        </p:txBody>
      </p:sp>
      <p:sp>
        <p:nvSpPr>
          <p:cNvPr id="3" name="Content Placeholder 2"/>
          <p:cNvSpPr>
            <a:spLocks noGrp="1"/>
          </p:cNvSpPr>
          <p:nvPr>
            <p:ph sz="half" idx="1"/>
          </p:nvPr>
        </p:nvSpPr>
        <p:spPr>
          <a:xfrm>
            <a:off x="838200" y="1403783"/>
            <a:ext cx="5181600" cy="5218689"/>
          </a:xfrm>
        </p:spPr>
        <p:txBody>
          <a:bodyPr>
            <a:normAutofit fontScale="70000" lnSpcReduction="20000"/>
          </a:bodyPr>
          <a:lstStyle/>
          <a:p>
            <a:r>
              <a:rPr lang="en-CA" sz="3400" dirty="0" smtClean="0"/>
              <a:t>Cemetery</a:t>
            </a:r>
            <a:endParaRPr lang="en-CA" sz="3400" dirty="0"/>
          </a:p>
          <a:p>
            <a:r>
              <a:rPr lang="en-CA" sz="3400" dirty="0"/>
              <a:t>Drinking Water</a:t>
            </a:r>
          </a:p>
          <a:p>
            <a:r>
              <a:rPr lang="en-CA" sz="3400" dirty="0"/>
              <a:t>Emergency Communications (911)</a:t>
            </a:r>
          </a:p>
          <a:p>
            <a:r>
              <a:rPr lang="en-CA" sz="3400" dirty="0"/>
              <a:t>Emergency Preparedness</a:t>
            </a:r>
          </a:p>
          <a:p>
            <a:r>
              <a:rPr lang="en-CA" sz="3400" dirty="0"/>
              <a:t>Emergency Medical Services (Ambulance)</a:t>
            </a:r>
          </a:p>
          <a:p>
            <a:r>
              <a:rPr lang="en-CA" sz="3400" dirty="0"/>
              <a:t>Engineering</a:t>
            </a:r>
          </a:p>
          <a:p>
            <a:r>
              <a:rPr lang="en-CA" sz="3400" dirty="0"/>
              <a:t>Fire</a:t>
            </a:r>
          </a:p>
          <a:p>
            <a:r>
              <a:rPr lang="en-CA" sz="3400" dirty="0"/>
              <a:t>Golf Course</a:t>
            </a:r>
          </a:p>
          <a:p>
            <a:r>
              <a:rPr lang="en-CA" sz="3400" dirty="0"/>
              <a:t>Human Resources</a:t>
            </a:r>
          </a:p>
          <a:p>
            <a:r>
              <a:rPr lang="en-CA" sz="3400" dirty="0"/>
              <a:t>Planning &amp; Building </a:t>
            </a:r>
            <a:r>
              <a:rPr lang="en-CA" sz="3400" dirty="0" smtClean="0"/>
              <a:t>Safety</a:t>
            </a:r>
          </a:p>
          <a:p>
            <a:r>
              <a:rPr lang="en-CA" sz="3400" dirty="0" smtClean="0"/>
              <a:t>Police</a:t>
            </a:r>
          </a:p>
          <a:p>
            <a:r>
              <a:rPr lang="en-CA" sz="3400" dirty="0" smtClean="0"/>
              <a:t>Recreational </a:t>
            </a:r>
            <a:r>
              <a:rPr lang="en-CA" sz="3400" dirty="0"/>
              <a:t>facilities and programs</a:t>
            </a:r>
          </a:p>
          <a:p>
            <a:endParaRPr lang="en-CA" sz="3800" dirty="0" smtClean="0"/>
          </a:p>
          <a:p>
            <a:endParaRPr lang="en-CA" dirty="0"/>
          </a:p>
        </p:txBody>
      </p:sp>
      <p:sp>
        <p:nvSpPr>
          <p:cNvPr id="4" name="Content Placeholder 3"/>
          <p:cNvSpPr>
            <a:spLocks noGrp="1"/>
          </p:cNvSpPr>
          <p:nvPr>
            <p:ph sz="half" idx="2"/>
          </p:nvPr>
        </p:nvSpPr>
        <p:spPr>
          <a:xfrm>
            <a:off x="6172200" y="1409989"/>
            <a:ext cx="5181600" cy="5073938"/>
          </a:xfrm>
        </p:spPr>
        <p:txBody>
          <a:bodyPr>
            <a:noAutofit/>
          </a:bodyPr>
          <a:lstStyle/>
          <a:p>
            <a:r>
              <a:rPr lang="en-US" sz="2400" dirty="0" smtClean="0"/>
              <a:t>Road </a:t>
            </a:r>
            <a:r>
              <a:rPr lang="en-US" sz="2400" dirty="0"/>
              <a:t>Maintenance (pot holes, street sweeping)</a:t>
            </a:r>
          </a:p>
          <a:p>
            <a:r>
              <a:rPr lang="en-CA" sz="2400" dirty="0"/>
              <a:t>Sanitation &amp; Recycling</a:t>
            </a:r>
          </a:p>
          <a:p>
            <a:r>
              <a:rPr lang="en-CA" sz="2400" dirty="0"/>
              <a:t>Sewage Treatment</a:t>
            </a:r>
          </a:p>
          <a:p>
            <a:r>
              <a:rPr lang="en-US" sz="2400" dirty="0"/>
              <a:t>Snow &amp; Ice Clearing (roads &amp; sidewalks)</a:t>
            </a:r>
          </a:p>
          <a:p>
            <a:r>
              <a:rPr lang="en-CA" sz="2400" dirty="0"/>
              <a:t>Sportsplex</a:t>
            </a:r>
          </a:p>
          <a:p>
            <a:r>
              <a:rPr lang="en-CA" sz="2400" dirty="0"/>
              <a:t>Transit</a:t>
            </a:r>
          </a:p>
          <a:p>
            <a:r>
              <a:rPr lang="en-US" sz="2400" dirty="0"/>
              <a:t>Treasury (paying utilities, tickets, taxes, budget info, submitting tender)</a:t>
            </a:r>
          </a:p>
          <a:p>
            <a:r>
              <a:rPr lang="en-CA" sz="2400" dirty="0"/>
              <a:t>Website Access</a:t>
            </a:r>
          </a:p>
          <a:p>
            <a:r>
              <a:rPr lang="en-CA" sz="2400" dirty="0"/>
              <a:t>Other</a:t>
            </a:r>
          </a:p>
        </p:txBody>
      </p:sp>
    </p:spTree>
    <p:extLst>
      <p:ext uri="{BB962C8B-B14F-4D97-AF65-F5344CB8AC3E}">
        <p14:creationId xmlns:p14="http://schemas.microsoft.com/office/powerpoint/2010/main" val="2563386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a:t>
            </a:r>
            <a:endParaRPr lang="en-CA" dirty="0"/>
          </a:p>
        </p:txBody>
      </p:sp>
      <p:sp>
        <p:nvSpPr>
          <p:cNvPr id="3" name="Content Placeholder 2"/>
          <p:cNvSpPr>
            <a:spLocks noGrp="1"/>
          </p:cNvSpPr>
          <p:nvPr>
            <p:ph idx="1"/>
          </p:nvPr>
        </p:nvSpPr>
        <p:spPr/>
        <p:txBody>
          <a:bodyPr>
            <a:normAutofit/>
          </a:bodyPr>
          <a:lstStyle/>
          <a:p>
            <a:r>
              <a:rPr lang="en-US" dirty="0" smtClean="0"/>
              <a:t>2. What </a:t>
            </a:r>
            <a:r>
              <a:rPr lang="en-US" dirty="0"/>
              <a:t>were you trying to </a:t>
            </a:r>
            <a:r>
              <a:rPr lang="en-US" dirty="0" smtClean="0"/>
              <a:t>do?</a:t>
            </a:r>
          </a:p>
          <a:p>
            <a:r>
              <a:rPr lang="en-US" dirty="0" smtClean="0"/>
              <a:t>Space to write response</a:t>
            </a:r>
          </a:p>
          <a:p>
            <a:r>
              <a:rPr lang="en-US" dirty="0" smtClean="0"/>
              <a:t>3. </a:t>
            </a:r>
            <a:r>
              <a:rPr lang="en-CA" dirty="0" smtClean="0"/>
              <a:t>What </a:t>
            </a:r>
            <a:r>
              <a:rPr lang="en-CA" dirty="0"/>
              <a:t>was your experience</a:t>
            </a:r>
            <a:r>
              <a:rPr lang="en-CA" dirty="0" smtClean="0"/>
              <a:t>?</a:t>
            </a:r>
          </a:p>
          <a:p>
            <a:r>
              <a:rPr lang="en-US" dirty="0" smtClean="0"/>
              <a:t>Space to write response</a:t>
            </a:r>
            <a:endParaRPr lang="en-CA" dirty="0"/>
          </a:p>
          <a:p>
            <a:r>
              <a:rPr lang="en-US" dirty="0"/>
              <a:t>4. What barrier made it difficult for you to access the service</a:t>
            </a:r>
            <a:r>
              <a:rPr lang="en-US" dirty="0" smtClean="0"/>
              <a:t>?</a:t>
            </a:r>
          </a:p>
          <a:p>
            <a:r>
              <a:rPr lang="en-US" dirty="0" smtClean="0"/>
              <a:t>Space to write response</a:t>
            </a:r>
            <a:endParaRPr lang="en-US" dirty="0"/>
          </a:p>
          <a:p>
            <a:endParaRPr lang="en-CA" dirty="0"/>
          </a:p>
        </p:txBody>
      </p:sp>
    </p:spTree>
    <p:extLst>
      <p:ext uri="{BB962C8B-B14F-4D97-AF65-F5344CB8AC3E}">
        <p14:creationId xmlns:p14="http://schemas.microsoft.com/office/powerpoint/2010/main" val="1534415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a:t>
            </a:r>
            <a:endParaRPr lang="en-CA" dirty="0"/>
          </a:p>
        </p:txBody>
      </p:sp>
      <p:sp>
        <p:nvSpPr>
          <p:cNvPr id="3" name="Content Placeholder 2"/>
          <p:cNvSpPr>
            <a:spLocks noGrp="1"/>
          </p:cNvSpPr>
          <p:nvPr>
            <p:ph idx="1"/>
          </p:nvPr>
        </p:nvSpPr>
        <p:spPr/>
        <p:txBody>
          <a:bodyPr/>
          <a:lstStyle/>
          <a:p>
            <a:r>
              <a:rPr lang="en-US" dirty="0"/>
              <a:t>5. Did you let any City employee know about the difficulty accessing the service?</a:t>
            </a:r>
          </a:p>
          <a:p>
            <a:r>
              <a:rPr lang="en-CA" dirty="0"/>
              <a:t>Yes</a:t>
            </a:r>
          </a:p>
          <a:p>
            <a:r>
              <a:rPr lang="en-CA" dirty="0"/>
              <a:t>No</a:t>
            </a:r>
          </a:p>
          <a:p>
            <a:r>
              <a:rPr lang="en-CA" dirty="0"/>
              <a:t>N/A</a:t>
            </a:r>
            <a:r>
              <a:rPr lang="en-US" dirty="0"/>
              <a:t>?</a:t>
            </a:r>
          </a:p>
          <a:p>
            <a:endParaRPr lang="en-CA" dirty="0"/>
          </a:p>
        </p:txBody>
      </p:sp>
    </p:spTree>
    <p:extLst>
      <p:ext uri="{BB962C8B-B14F-4D97-AF65-F5344CB8AC3E}">
        <p14:creationId xmlns:p14="http://schemas.microsoft.com/office/powerpoint/2010/main" val="285781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a:t>
            </a:r>
            <a:endParaRPr lang="en-CA" dirty="0"/>
          </a:p>
        </p:txBody>
      </p:sp>
      <p:sp>
        <p:nvSpPr>
          <p:cNvPr id="3" name="Content Placeholder 2"/>
          <p:cNvSpPr>
            <a:spLocks noGrp="1"/>
          </p:cNvSpPr>
          <p:nvPr>
            <p:ph idx="1"/>
          </p:nvPr>
        </p:nvSpPr>
        <p:spPr/>
        <p:txBody>
          <a:bodyPr>
            <a:normAutofit/>
          </a:bodyPr>
          <a:lstStyle/>
          <a:p>
            <a:r>
              <a:rPr lang="en-CA" dirty="0" smtClean="0"/>
              <a:t>6.</a:t>
            </a:r>
            <a:r>
              <a:rPr lang="en-US" dirty="0"/>
              <a:t> If yes to the question above, did the City address the barrier to your satisfaction?</a:t>
            </a:r>
          </a:p>
          <a:p>
            <a:r>
              <a:rPr lang="en-CA" dirty="0"/>
              <a:t>Yes</a:t>
            </a:r>
          </a:p>
          <a:p>
            <a:r>
              <a:rPr lang="en-CA" dirty="0"/>
              <a:t>No</a:t>
            </a:r>
          </a:p>
          <a:p>
            <a:r>
              <a:rPr lang="en-CA" dirty="0"/>
              <a:t>N/A</a:t>
            </a:r>
          </a:p>
          <a:p>
            <a:endParaRPr lang="en-CA" dirty="0"/>
          </a:p>
          <a:p>
            <a:endParaRPr lang="en-CA" dirty="0"/>
          </a:p>
        </p:txBody>
      </p:sp>
    </p:spTree>
    <p:extLst>
      <p:ext uri="{BB962C8B-B14F-4D97-AF65-F5344CB8AC3E}">
        <p14:creationId xmlns:p14="http://schemas.microsoft.com/office/powerpoint/2010/main" val="6762597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a:t>
            </a:r>
            <a:endParaRPr lang="en-CA" dirty="0"/>
          </a:p>
        </p:txBody>
      </p:sp>
      <p:sp>
        <p:nvSpPr>
          <p:cNvPr id="3" name="Content Placeholder 2"/>
          <p:cNvSpPr>
            <a:spLocks noGrp="1"/>
          </p:cNvSpPr>
          <p:nvPr>
            <p:ph idx="1"/>
          </p:nvPr>
        </p:nvSpPr>
        <p:spPr/>
        <p:txBody>
          <a:bodyPr>
            <a:normAutofit/>
          </a:bodyPr>
          <a:lstStyle/>
          <a:p>
            <a:r>
              <a:rPr lang="en-US" dirty="0" smtClean="0"/>
              <a:t>7. What </a:t>
            </a:r>
            <a:r>
              <a:rPr lang="en-US" dirty="0"/>
              <a:t>could the City have done better</a:t>
            </a:r>
            <a:r>
              <a:rPr lang="en-US" dirty="0" smtClean="0"/>
              <a:t>?</a:t>
            </a:r>
          </a:p>
          <a:p>
            <a:r>
              <a:rPr lang="en-US" dirty="0" smtClean="0"/>
              <a:t>Space to write response</a:t>
            </a:r>
            <a:endParaRPr lang="en-US" dirty="0"/>
          </a:p>
          <a:p>
            <a:r>
              <a:rPr lang="en-US" dirty="0"/>
              <a:t>8. Provide any additional comments or feedback regarding this situation below</a:t>
            </a:r>
            <a:r>
              <a:rPr lang="en-US" dirty="0" smtClean="0"/>
              <a:t>.</a:t>
            </a:r>
          </a:p>
          <a:p>
            <a:r>
              <a:rPr lang="en-US" dirty="0" smtClean="0"/>
              <a:t>Space to write response</a:t>
            </a:r>
            <a:endParaRPr lang="en-CA" dirty="0"/>
          </a:p>
        </p:txBody>
      </p:sp>
    </p:spTree>
    <p:extLst>
      <p:ext uri="{BB962C8B-B14F-4D97-AF65-F5344CB8AC3E}">
        <p14:creationId xmlns:p14="http://schemas.microsoft.com/office/powerpoint/2010/main" val="1364463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final question</a:t>
            </a:r>
            <a:endParaRPr lang="en-CA" dirty="0"/>
          </a:p>
        </p:txBody>
      </p:sp>
      <p:sp>
        <p:nvSpPr>
          <p:cNvPr id="3" name="Content Placeholder 2"/>
          <p:cNvSpPr>
            <a:spLocks noGrp="1"/>
          </p:cNvSpPr>
          <p:nvPr>
            <p:ph idx="1"/>
          </p:nvPr>
        </p:nvSpPr>
        <p:spPr/>
        <p:txBody>
          <a:bodyPr/>
          <a:lstStyle/>
          <a:p>
            <a:r>
              <a:rPr lang="en-US" dirty="0" smtClean="0"/>
              <a:t>What can we do from now on to make sure that we can communicate with each other?</a:t>
            </a:r>
          </a:p>
          <a:p>
            <a:endParaRPr lang="en-US" dirty="0"/>
          </a:p>
          <a:p>
            <a:r>
              <a:rPr lang="en-US" dirty="0" smtClean="0"/>
              <a:t>Thank you</a:t>
            </a:r>
            <a:endParaRPr lang="en-CA" dirty="0"/>
          </a:p>
        </p:txBody>
      </p:sp>
    </p:spTree>
    <p:extLst>
      <p:ext uri="{BB962C8B-B14F-4D97-AF65-F5344CB8AC3E}">
        <p14:creationId xmlns:p14="http://schemas.microsoft.com/office/powerpoint/2010/main" val="555372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Legislation Continued…</a:t>
            </a:r>
            <a:endParaRPr lang="en-CA" sz="6000" dirty="0"/>
          </a:p>
        </p:txBody>
      </p:sp>
      <p:sp>
        <p:nvSpPr>
          <p:cNvPr id="3" name="Content Placeholder 2"/>
          <p:cNvSpPr>
            <a:spLocks noGrp="1"/>
          </p:cNvSpPr>
          <p:nvPr>
            <p:ph idx="1"/>
          </p:nvPr>
        </p:nvSpPr>
        <p:spPr/>
        <p:txBody>
          <a:bodyPr/>
          <a:lstStyle/>
          <a:p>
            <a:r>
              <a:rPr lang="en-US" sz="4400" dirty="0"/>
              <a:t>Accessibility </a:t>
            </a:r>
            <a:r>
              <a:rPr lang="en-US" sz="4400" dirty="0" smtClean="0"/>
              <a:t>Standards</a:t>
            </a:r>
          </a:p>
          <a:p>
            <a:pPr lvl="1"/>
            <a:r>
              <a:rPr lang="en-US" sz="4000" b="1" dirty="0" smtClean="0"/>
              <a:t>Customer Service Standard Regulation</a:t>
            </a:r>
            <a:endParaRPr lang="en-CA" sz="4000" b="1" dirty="0"/>
          </a:p>
          <a:p>
            <a:r>
              <a:rPr lang="en-US" sz="4400" dirty="0"/>
              <a:t>City of Brandon Accessibility Plan</a:t>
            </a:r>
          </a:p>
          <a:p>
            <a:endParaRPr lang="en-CA" dirty="0"/>
          </a:p>
        </p:txBody>
      </p:sp>
    </p:spTree>
    <p:extLst>
      <p:ext uri="{BB962C8B-B14F-4D97-AF65-F5344CB8AC3E}">
        <p14:creationId xmlns:p14="http://schemas.microsoft.com/office/powerpoint/2010/main" val="3749876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Goal</a:t>
            </a:r>
            <a:endParaRPr lang="en-CA" sz="5400" b="1" dirty="0"/>
          </a:p>
        </p:txBody>
      </p:sp>
      <p:sp>
        <p:nvSpPr>
          <p:cNvPr id="3" name="Content Placeholder 2"/>
          <p:cNvSpPr>
            <a:spLocks noGrp="1"/>
          </p:cNvSpPr>
          <p:nvPr>
            <p:ph idx="1"/>
          </p:nvPr>
        </p:nvSpPr>
        <p:spPr/>
        <p:txBody>
          <a:bodyPr>
            <a:normAutofit/>
          </a:bodyPr>
          <a:lstStyle/>
          <a:p>
            <a:pPr marL="0" indent="0" algn="ctr">
              <a:buNone/>
            </a:pPr>
            <a:r>
              <a:rPr lang="en-US" sz="5400" dirty="0" smtClean="0"/>
              <a:t>To have the City of Brandon services accessible for everyone.</a:t>
            </a:r>
          </a:p>
          <a:p>
            <a:pPr marL="0" indent="0" algn="ctr">
              <a:buNone/>
            </a:pPr>
            <a:endParaRPr lang="en-CA" sz="5400" dirty="0"/>
          </a:p>
        </p:txBody>
      </p:sp>
    </p:spTree>
    <p:extLst>
      <p:ext uri="{BB962C8B-B14F-4D97-AF65-F5344CB8AC3E}">
        <p14:creationId xmlns:p14="http://schemas.microsoft.com/office/powerpoint/2010/main" val="3172534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dirty="0"/>
              <a:t>Statement of </a:t>
            </a:r>
            <a:r>
              <a:rPr lang="en-CA" sz="5400" dirty="0" smtClean="0"/>
              <a:t>Commitment</a:t>
            </a:r>
            <a:endParaRPr lang="en-CA" sz="5400" dirty="0"/>
          </a:p>
        </p:txBody>
      </p:sp>
      <p:sp>
        <p:nvSpPr>
          <p:cNvPr id="3" name="Content Placeholder 2"/>
          <p:cNvSpPr>
            <a:spLocks noGrp="1"/>
          </p:cNvSpPr>
          <p:nvPr>
            <p:ph idx="1"/>
          </p:nvPr>
        </p:nvSpPr>
        <p:spPr/>
        <p:txBody>
          <a:bodyPr/>
          <a:lstStyle/>
          <a:p>
            <a:pPr marL="0" indent="0">
              <a:buNone/>
            </a:pPr>
            <a:r>
              <a:rPr lang="en-CA" sz="3200" dirty="0" smtClean="0"/>
              <a:t>The </a:t>
            </a:r>
            <a:r>
              <a:rPr lang="en-CA" sz="3200" dirty="0"/>
              <a:t>City of Brandon is committed to ensuring equal access and participation for all people, regardless of their abilities.  We are committed to treating all people in a way that allows them to maintain their dignity and independence.  We believe in inclusion.  We are committed to meeting the needs of people who face accessibility barriers by identifying, removing and preventing these barriers and by meeting the requirements of </a:t>
            </a:r>
            <a:r>
              <a:rPr lang="en-CA" sz="3200" b="1" dirty="0"/>
              <a:t>The Accessibility for Manitobans Act</a:t>
            </a:r>
            <a:r>
              <a:rPr lang="en-CA" sz="3200" dirty="0"/>
              <a:t>.</a:t>
            </a:r>
          </a:p>
          <a:p>
            <a:endParaRPr lang="en-CA" dirty="0"/>
          </a:p>
        </p:txBody>
      </p:sp>
    </p:spTree>
    <p:extLst>
      <p:ext uri="{BB962C8B-B14F-4D97-AF65-F5344CB8AC3E}">
        <p14:creationId xmlns:p14="http://schemas.microsoft.com/office/powerpoint/2010/main" val="4058112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of the City’s Planning</a:t>
            </a:r>
            <a:endParaRPr lang="en-CA" dirty="0"/>
          </a:p>
        </p:txBody>
      </p:sp>
      <p:sp>
        <p:nvSpPr>
          <p:cNvPr id="3" name="Content Placeholder 2"/>
          <p:cNvSpPr>
            <a:spLocks noGrp="1"/>
          </p:cNvSpPr>
          <p:nvPr>
            <p:ph idx="1"/>
          </p:nvPr>
        </p:nvSpPr>
        <p:spPr/>
        <p:txBody>
          <a:bodyPr/>
          <a:lstStyle/>
          <a:p>
            <a:r>
              <a:rPr lang="en-US" dirty="0"/>
              <a:t>Accessibility </a:t>
            </a:r>
            <a:r>
              <a:rPr lang="en-US" dirty="0" smtClean="0"/>
              <a:t>Coordinator</a:t>
            </a:r>
            <a:endParaRPr lang="en-US" dirty="0"/>
          </a:p>
          <a:p>
            <a:r>
              <a:rPr lang="en-US" dirty="0"/>
              <a:t>City of Brandon Accessibility Policy</a:t>
            </a:r>
          </a:p>
          <a:p>
            <a:r>
              <a:rPr lang="en-US" dirty="0"/>
              <a:t>Accessibility Working Group </a:t>
            </a:r>
          </a:p>
          <a:p>
            <a:r>
              <a:rPr lang="en-US" dirty="0"/>
              <a:t>Accessibility </a:t>
            </a:r>
            <a:r>
              <a:rPr lang="en-US" dirty="0" smtClean="0"/>
              <a:t>Working Group Sub-Committee</a:t>
            </a:r>
          </a:p>
          <a:p>
            <a:r>
              <a:rPr lang="en-US" dirty="0" smtClean="0"/>
              <a:t>Accessibility Champions</a:t>
            </a:r>
            <a:endParaRPr lang="en-CA" dirty="0"/>
          </a:p>
          <a:p>
            <a:endParaRPr lang="en-CA" dirty="0"/>
          </a:p>
        </p:txBody>
      </p:sp>
    </p:spTree>
    <p:extLst>
      <p:ext uri="{BB962C8B-B14F-4D97-AF65-F5344CB8AC3E}">
        <p14:creationId xmlns:p14="http://schemas.microsoft.com/office/powerpoint/2010/main" val="2964777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Working Group</a:t>
            </a:r>
            <a:endParaRPr lang="en-CA" dirty="0"/>
          </a:p>
        </p:txBody>
      </p:sp>
      <p:sp>
        <p:nvSpPr>
          <p:cNvPr id="3" name="Content Placeholder 2"/>
          <p:cNvSpPr>
            <a:spLocks noGrp="1"/>
          </p:cNvSpPr>
          <p:nvPr>
            <p:ph idx="1"/>
          </p:nvPr>
        </p:nvSpPr>
        <p:spPr/>
        <p:txBody>
          <a:bodyPr/>
          <a:lstStyle/>
          <a:p>
            <a:pPr marL="0" indent="0">
              <a:buNone/>
            </a:pPr>
            <a:r>
              <a:rPr lang="en-CA" dirty="0"/>
              <a:t>Purpose:   </a:t>
            </a:r>
          </a:p>
          <a:p>
            <a:pPr marL="0" indent="0">
              <a:buNone/>
            </a:pPr>
            <a:r>
              <a:rPr lang="en-CA" dirty="0"/>
              <a:t>To provide leadership, awareness and understanding of accessibility issues throughout the organization with a view to having everyone integrate accessibility principles into every activity that the City undertakes.  </a:t>
            </a:r>
          </a:p>
          <a:p>
            <a:endParaRPr lang="en-CA" dirty="0"/>
          </a:p>
        </p:txBody>
      </p:sp>
    </p:spTree>
    <p:extLst>
      <p:ext uri="{BB962C8B-B14F-4D97-AF65-F5344CB8AC3E}">
        <p14:creationId xmlns:p14="http://schemas.microsoft.com/office/powerpoint/2010/main" val="4136639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Working Group </a:t>
            </a:r>
            <a:r>
              <a:rPr lang="en-US" sz="3500" dirty="0" smtClean="0"/>
              <a:t>(Continued)</a:t>
            </a:r>
            <a:endParaRPr lang="en-CA" sz="3500" dirty="0"/>
          </a:p>
        </p:txBody>
      </p:sp>
      <p:sp>
        <p:nvSpPr>
          <p:cNvPr id="3" name="Content Placeholder 2"/>
          <p:cNvSpPr>
            <a:spLocks noGrp="1"/>
          </p:cNvSpPr>
          <p:nvPr>
            <p:ph idx="1"/>
          </p:nvPr>
        </p:nvSpPr>
        <p:spPr/>
        <p:txBody>
          <a:bodyPr/>
          <a:lstStyle/>
          <a:p>
            <a:pPr marL="457200" lvl="1" indent="0">
              <a:buNone/>
            </a:pPr>
            <a:r>
              <a:rPr lang="en-CA" sz="2800" dirty="0" smtClean="0"/>
              <a:t>The Accessibility Working Group will meet monthly to:</a:t>
            </a:r>
          </a:p>
          <a:p>
            <a:pPr lvl="1"/>
            <a:r>
              <a:rPr lang="en-CA" sz="2800" dirty="0" smtClean="0"/>
              <a:t>Develop </a:t>
            </a:r>
            <a:r>
              <a:rPr lang="en-CA" sz="2800" dirty="0"/>
              <a:t>and update the City’s Accessibility Plan</a:t>
            </a:r>
          </a:p>
          <a:p>
            <a:pPr lvl="1"/>
            <a:r>
              <a:rPr lang="en-CA" sz="2800" dirty="0" smtClean="0"/>
              <a:t>Review </a:t>
            </a:r>
            <a:r>
              <a:rPr lang="en-CA" sz="2800" dirty="0"/>
              <a:t>accessibility issues in existing and proposed City facilities, properties, policies, programs, practices and services</a:t>
            </a:r>
          </a:p>
          <a:p>
            <a:pPr lvl="1"/>
            <a:r>
              <a:rPr lang="en-CA" sz="2800" dirty="0" smtClean="0"/>
              <a:t>Accessibility </a:t>
            </a:r>
            <a:r>
              <a:rPr lang="en-CA" sz="2800" dirty="0"/>
              <a:t>audits</a:t>
            </a:r>
          </a:p>
          <a:p>
            <a:pPr lvl="1"/>
            <a:r>
              <a:rPr lang="en-CA" sz="2800" dirty="0" smtClean="0"/>
              <a:t>Training </a:t>
            </a:r>
            <a:r>
              <a:rPr lang="en-CA" sz="2800" dirty="0"/>
              <a:t>and information sessions</a:t>
            </a:r>
          </a:p>
          <a:p>
            <a:pPr lvl="1"/>
            <a:r>
              <a:rPr lang="en-CA" sz="2800" dirty="0"/>
              <a:t>Positively represent the committee, its work and accessibility issues</a:t>
            </a:r>
          </a:p>
          <a:p>
            <a:endParaRPr lang="en-CA" dirty="0"/>
          </a:p>
        </p:txBody>
      </p:sp>
    </p:spTree>
    <p:extLst>
      <p:ext uri="{BB962C8B-B14F-4D97-AF65-F5344CB8AC3E}">
        <p14:creationId xmlns:p14="http://schemas.microsoft.com/office/powerpoint/2010/main" val="2488718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Working Group Sub-Committee</a:t>
            </a:r>
            <a:endParaRPr lang="en-CA" dirty="0"/>
          </a:p>
        </p:txBody>
      </p:sp>
      <p:sp>
        <p:nvSpPr>
          <p:cNvPr id="3" name="Content Placeholder 2"/>
          <p:cNvSpPr>
            <a:spLocks noGrp="1"/>
          </p:cNvSpPr>
          <p:nvPr>
            <p:ph idx="1"/>
          </p:nvPr>
        </p:nvSpPr>
        <p:spPr/>
        <p:txBody>
          <a:bodyPr>
            <a:normAutofit/>
          </a:bodyPr>
          <a:lstStyle/>
          <a:p>
            <a:pPr lvl="1"/>
            <a:r>
              <a:rPr lang="en-CA" sz="2800" dirty="0" smtClean="0"/>
              <a:t>Customers and Accessibility Champions</a:t>
            </a:r>
            <a:endParaRPr lang="en-CA" sz="2800" b="1" u="sng" dirty="0"/>
          </a:p>
          <a:p>
            <a:pPr lvl="1"/>
            <a:r>
              <a:rPr lang="en-CA" sz="2800" dirty="0" smtClean="0"/>
              <a:t>Consultation service provided by:</a:t>
            </a:r>
            <a:endParaRPr lang="en-CA" sz="2800" dirty="0"/>
          </a:p>
          <a:p>
            <a:pPr lvl="2"/>
            <a:r>
              <a:rPr lang="en-CA" sz="2800" dirty="0" smtClean="0"/>
              <a:t>Review and </a:t>
            </a:r>
            <a:r>
              <a:rPr lang="en-CA" sz="2800" dirty="0"/>
              <a:t>comment on the </a:t>
            </a:r>
            <a:r>
              <a:rPr lang="en-CA" sz="2800" dirty="0" smtClean="0"/>
              <a:t>Plan</a:t>
            </a:r>
            <a:r>
              <a:rPr lang="en-CA" sz="2800" dirty="0"/>
              <a:t>, properties, policies, programs, practices and services</a:t>
            </a:r>
          </a:p>
          <a:p>
            <a:pPr lvl="2"/>
            <a:r>
              <a:rPr lang="en-CA" sz="2800" dirty="0" smtClean="0"/>
              <a:t>Identify </a:t>
            </a:r>
            <a:r>
              <a:rPr lang="en-CA" sz="2800" dirty="0"/>
              <a:t>accessibility priorities</a:t>
            </a:r>
          </a:p>
          <a:p>
            <a:pPr lvl="2"/>
            <a:r>
              <a:rPr lang="en-CA" sz="2800" dirty="0" smtClean="0"/>
              <a:t>Identify </a:t>
            </a:r>
            <a:r>
              <a:rPr lang="en-CA" sz="2800" dirty="0"/>
              <a:t>current issues and events</a:t>
            </a:r>
          </a:p>
          <a:p>
            <a:pPr lvl="2"/>
            <a:r>
              <a:rPr lang="en-CA" sz="2800" dirty="0"/>
              <a:t>Positively representing the committee and its work</a:t>
            </a:r>
          </a:p>
          <a:p>
            <a:endParaRPr lang="en-CA" dirty="0"/>
          </a:p>
        </p:txBody>
      </p:sp>
    </p:spTree>
    <p:extLst>
      <p:ext uri="{BB962C8B-B14F-4D97-AF65-F5344CB8AC3E}">
        <p14:creationId xmlns:p14="http://schemas.microsoft.com/office/powerpoint/2010/main" val="1664649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1440</TotalTime>
  <Words>2916</Words>
  <Application>Microsoft Office PowerPoint</Application>
  <PresentationFormat>Widescreen</PresentationFormat>
  <Paragraphs>273</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Developing a Plan for Accessibility</vt:lpstr>
      <vt:lpstr>Legislation</vt:lpstr>
      <vt:lpstr>Legislation Continued…</vt:lpstr>
      <vt:lpstr>Goal</vt:lpstr>
      <vt:lpstr>Statement of Commitment</vt:lpstr>
      <vt:lpstr>Foundation of the City’s Planning</vt:lpstr>
      <vt:lpstr>Accessibility Working Group</vt:lpstr>
      <vt:lpstr>Accessibility Working Group (Continued)</vt:lpstr>
      <vt:lpstr>Accessibility Working Group Sub-Committee</vt:lpstr>
      <vt:lpstr>The Accessibility Plan </vt:lpstr>
      <vt:lpstr>The Accessibility Plan</vt:lpstr>
      <vt:lpstr>Work to do – by September 30, 2016</vt:lpstr>
      <vt:lpstr>Work to do – by September 30, 2016 (Continued)</vt:lpstr>
      <vt:lpstr>Work to do - by November 1, 2017</vt:lpstr>
      <vt:lpstr>Work to do – by November 1, 2016</vt:lpstr>
      <vt:lpstr>Work to do – by November 1, 2017</vt:lpstr>
      <vt:lpstr>Work to do – by November 1, 2016</vt:lpstr>
      <vt:lpstr>Immediate Next Steps</vt:lpstr>
      <vt:lpstr>Survey</vt:lpstr>
      <vt:lpstr>1. What service were you accessing?</vt:lpstr>
      <vt:lpstr>Survey</vt:lpstr>
      <vt:lpstr>Survey</vt:lpstr>
      <vt:lpstr>Survey</vt:lpstr>
      <vt:lpstr>Survey</vt:lpstr>
      <vt:lpstr>A final question</vt:lpstr>
    </vt:vector>
  </TitlesOfParts>
  <Company>City Of Brandon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Plan to Develop</dc:title>
  <dc:creator>Brian Kayes</dc:creator>
  <cp:lastModifiedBy>Shelby Cook</cp:lastModifiedBy>
  <cp:revision>83</cp:revision>
  <cp:lastPrinted>2016-06-03T18:39:51Z</cp:lastPrinted>
  <dcterms:created xsi:type="dcterms:W3CDTF">2016-03-16T00:38:25Z</dcterms:created>
  <dcterms:modified xsi:type="dcterms:W3CDTF">2016-06-03T20:45:02Z</dcterms:modified>
</cp:coreProperties>
</file>